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1.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notesSlides/notesSlide2.xml" ContentType="application/vnd.openxmlformats-officedocument.presentationml.notesSlide+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3"/>
  </p:notesMasterIdLst>
  <p:sldIdLst>
    <p:sldId id="257" r:id="rId2"/>
    <p:sldId id="258" r:id="rId3"/>
    <p:sldId id="259" r:id="rId4"/>
    <p:sldId id="2747" r:id="rId5"/>
    <p:sldId id="2748" r:id="rId6"/>
    <p:sldId id="2749" r:id="rId7"/>
    <p:sldId id="2750" r:id="rId8"/>
    <p:sldId id="2751" r:id="rId9"/>
    <p:sldId id="2753" r:id="rId10"/>
    <p:sldId id="260" r:id="rId11"/>
    <p:sldId id="2770" r:id="rId12"/>
    <p:sldId id="261" r:id="rId13"/>
    <p:sldId id="2771" r:id="rId14"/>
    <p:sldId id="2772" r:id="rId15"/>
    <p:sldId id="2754" r:id="rId16"/>
    <p:sldId id="2763" r:id="rId17"/>
    <p:sldId id="2755" r:id="rId18"/>
    <p:sldId id="2765" r:id="rId19"/>
    <p:sldId id="2775" r:id="rId20"/>
    <p:sldId id="2774" r:id="rId21"/>
    <p:sldId id="2778" r:id="rId22"/>
    <p:sldId id="2776" r:id="rId23"/>
    <p:sldId id="2756" r:id="rId24"/>
    <p:sldId id="2757" r:id="rId25"/>
    <p:sldId id="2766" r:id="rId26"/>
    <p:sldId id="2758" r:id="rId27"/>
    <p:sldId id="2777" r:id="rId28"/>
    <p:sldId id="2759" r:id="rId29"/>
    <p:sldId id="2760" r:id="rId30"/>
    <p:sldId id="2761" r:id="rId31"/>
    <p:sldId id="2762" r:id="rId32"/>
    <p:sldId id="262" r:id="rId33"/>
    <p:sldId id="2767" r:id="rId34"/>
    <p:sldId id="2796" r:id="rId35"/>
    <p:sldId id="2801" r:id="rId36"/>
    <p:sldId id="2802" r:id="rId37"/>
    <p:sldId id="2803" r:id="rId38"/>
    <p:sldId id="2768" r:id="rId39"/>
    <p:sldId id="2804" r:id="rId40"/>
    <p:sldId id="2769" r:id="rId41"/>
    <p:sldId id="263" r:id="rId42"/>
  </p:sldIdLst>
  <p:sldSz cx="12192000" cy="6858000"/>
  <p:notesSz cx="6858000" cy="9144000"/>
  <p:embeddedFontLst>
    <p:embeddedFont>
      <p:font typeface="等线 Light" panose="02010600030101010101" pitchFamily="2" charset="-122"/>
      <p:regular r:id="rId44"/>
    </p:embeddedFont>
    <p:embeddedFont>
      <p:font typeface="楷体" panose="02010609060101010101" pitchFamily="49" charset="-122"/>
      <p:regular r:id="rId45"/>
    </p:embeddedFont>
    <p:embeddedFont>
      <p:font typeface="等线" panose="02010600030101010101" pitchFamily="2" charset="-122"/>
      <p:regular r:id="rId46"/>
      <p:bold r:id="rId47"/>
    </p:embeddedFont>
  </p:embeddedFontLst>
  <p:custDataLst>
    <p:tags r:id="rId4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85" autoAdjust="0"/>
    <p:restoredTop sz="94694"/>
  </p:normalViewPr>
  <p:slideViewPr>
    <p:cSldViewPr snapToGrid="0" snapToObjects="1">
      <p:cViewPr varScale="1">
        <p:scale>
          <a:sx n="94" d="100"/>
          <a:sy n="94" d="100"/>
        </p:scale>
        <p:origin x="23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gs" Target="tags/tag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4.png>
</file>

<file path=ppt/media/image3.jpeg>
</file>

<file path=ppt/media/image3.sv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F73684-DEA6-4057-B32F-178075930482}" type="datetimeFigureOut">
              <a:rPr lang="zh-CN" altLang="en-US" smtClean="0"/>
              <a:t>2023/10/11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83DA20-3340-47F2-8F69-CF0BF6192198}" type="slidenum">
              <a:rPr lang="zh-CN" altLang="en-US" smtClean="0"/>
              <a:t>‹#›</a:t>
            </a:fld>
            <a:endParaRPr lang="zh-CN" altLang="en-US"/>
          </a:p>
        </p:txBody>
      </p:sp>
    </p:spTree>
    <p:extLst>
      <p:ext uri="{BB962C8B-B14F-4D97-AF65-F5344CB8AC3E}">
        <p14:creationId xmlns:p14="http://schemas.microsoft.com/office/powerpoint/2010/main" val="25170109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D83DA20-3340-47F2-8F69-CF0BF6192198}" type="slidenum">
              <a:rPr lang="zh-CN" altLang="en-US" smtClean="0"/>
              <a:t>19</a:t>
            </a:fld>
            <a:endParaRPr lang="zh-CN" altLang="en-US"/>
          </a:p>
        </p:txBody>
      </p:sp>
    </p:spTree>
    <p:extLst>
      <p:ext uri="{BB962C8B-B14F-4D97-AF65-F5344CB8AC3E}">
        <p14:creationId xmlns:p14="http://schemas.microsoft.com/office/powerpoint/2010/main" val="23959921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897163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BA5B59B5-9BAE-C942-B8E0-470663D5EB2F}" type="datetimeFigureOut">
              <a:rPr lang="zh-CN" altLang="en-US"/>
              <a:t>2023/10/11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t>‹#›</a:t>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BA5B59B5-9BAE-C942-B8E0-470663D5EB2F}" type="datetimeFigureOut">
              <a:rPr lang="zh-CN" altLang="en-US"/>
              <a:t>2023/10/11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BA5B59B5-9BAE-C942-B8E0-470663D5EB2F}" type="datetimeFigureOut">
              <a:rPr lang="zh-CN" altLang="en-US"/>
              <a:t>2023/10/11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t>‹#›</a:t>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BA5B59B5-9BAE-C942-B8E0-470663D5EB2F}" type="datetimeFigureOut">
              <a:rPr lang="zh-CN" altLang="en-US"/>
              <a:t>2023/10/11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BA5B59B5-9BAE-C942-B8E0-470663D5EB2F}" type="datetimeFigureOut">
              <a:rPr lang="zh-CN" altLang="en-US"/>
              <a:t>2023/10/11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BA5B59B5-9BAE-C942-B8E0-470663D5EB2F}" type="datetimeFigureOut">
              <a:rPr lang="zh-CN" altLang="en-US"/>
              <a:t>2023/10/11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BA5B59B5-9BAE-C942-B8E0-470663D5EB2F}" type="datetimeFigureOut">
              <a:rPr lang="zh-CN" altLang="en-US"/>
              <a:t>2023/10/11</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FAAAF756-2E45-8B42-973C-B9218221F544}" type="slidenum">
              <a:rPr/>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BA5B59B5-9BAE-C942-B8E0-470663D5EB2F}" type="datetimeFigureOut">
              <a:rPr lang="zh-CN" altLang="en-US"/>
              <a:t>2023/10/11</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FAAAF756-2E45-8B42-973C-B9218221F544}" type="slidenum">
              <a:rPr/>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A5B59B5-9BAE-C942-B8E0-470663D5EB2F}" type="datetimeFigureOut">
              <a:rPr lang="zh-CN" altLang="en-US"/>
              <a:t>2023/10/11</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FAAAF756-2E45-8B42-973C-B9218221F544}" type="slidenum">
              <a:rPr/>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BA5B59B5-9BAE-C942-B8E0-470663D5EB2F}" type="datetimeFigureOut">
              <a:rPr lang="zh-CN" altLang="en-US"/>
              <a:t>2023/10/11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t>‹#›</a:t>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BA5B59B5-9BAE-C942-B8E0-470663D5EB2F}" type="datetimeFigureOut">
              <a:rPr lang="zh-CN" altLang="en-US"/>
              <a:t>2023/10/11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5B59B5-9BAE-C942-B8E0-470663D5EB2F}" type="datetimeFigureOut">
              <a:rPr lang="zh-CN" altLang="en-US"/>
              <a:t>2023/10/11</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AAF756-2E45-8B42-973C-B9218221F544}" type="slidenum">
              <a:rPr/>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4"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tags" Target="../tags/tag21.xml"/><Relationship Id="rId5" Type="http://schemas.openxmlformats.org/officeDocument/2006/relationships/image" Target="../media/image6.png"/><Relationship Id="rId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5.xml"/><Relationship Id="rId1" Type="http://schemas.openxmlformats.org/officeDocument/2006/relationships/tags" Target="../tags/tag24.xml"/><Relationship Id="rId4" Type="http://schemas.openxmlformats.org/officeDocument/2006/relationships/image" Target="../media/image7.jpeg"/></Relationships>
</file>

<file path=ppt/slides/_rels/slide15.xml.rels><?xml version="1.0" encoding="UTF-8" standalone="yes"?>
<Relationships xmlns="http://schemas.openxmlformats.org/package/2006/relationships"><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tags" Target="../tags/tag26.xml"/><Relationship Id="rId5" Type="http://schemas.openxmlformats.org/officeDocument/2006/relationships/image" Target="../media/image8.jpeg"/><Relationship Id="rId4"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0.xml"/><Relationship Id="rId1" Type="http://schemas.openxmlformats.org/officeDocument/2006/relationships/tags" Target="../tags/tag29.xml"/><Relationship Id="rId4" Type="http://schemas.openxmlformats.org/officeDocument/2006/relationships/image" Target="../media/image9.jpeg"/></Relationships>
</file>

<file path=ppt/slides/_rels/slide17.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10.jpeg"/><Relationship Id="rId5" Type="http://schemas.openxmlformats.org/officeDocument/2006/relationships/slideLayout" Target="../slideLayouts/slideLayout7.xml"/><Relationship Id="rId4" Type="http://schemas.openxmlformats.org/officeDocument/2006/relationships/tags" Target="../tags/tag34.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6.xml"/><Relationship Id="rId1" Type="http://schemas.openxmlformats.org/officeDocument/2006/relationships/tags" Target="../tags/tag35.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image" Target="../media/image11.png"/><Relationship Id="rId5" Type="http://schemas.openxmlformats.org/officeDocument/2006/relationships/notesSlide" Target="../notesSlides/notesSlide1.xml"/><Relationship Id="rId4"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5" Type="http://schemas.openxmlformats.org/officeDocument/2006/relationships/image" Target="../media/image12.png"/><Relationship Id="rId4"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tags" Target="../tags/tag43.xml"/><Relationship Id="rId5" Type="http://schemas.openxmlformats.org/officeDocument/2006/relationships/image" Target="../media/image13.png"/><Relationship Id="rId4"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47.xml"/><Relationship Id="rId1" Type="http://schemas.openxmlformats.org/officeDocument/2006/relationships/tags" Target="../tags/tag46.xml"/><Relationship Id="rId5" Type="http://schemas.openxmlformats.org/officeDocument/2006/relationships/image" Target="../media/image15.png"/><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49.xml"/><Relationship Id="rId1" Type="http://schemas.openxmlformats.org/officeDocument/2006/relationships/tags" Target="../tags/tag48.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image" Target="../media/image16.jpeg"/><Relationship Id="rId5" Type="http://schemas.openxmlformats.org/officeDocument/2006/relationships/slideLayout" Target="../slideLayouts/slideLayout7.xml"/><Relationship Id="rId4" Type="http://schemas.openxmlformats.org/officeDocument/2006/relationships/tags" Target="../tags/tag53.xml"/></Relationships>
</file>

<file path=ppt/slides/_rels/slide25.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image" Target="../media/image16.jpeg"/><Relationship Id="rId5" Type="http://schemas.openxmlformats.org/officeDocument/2006/relationships/slideLayout" Target="../slideLayouts/slideLayout7.xml"/><Relationship Id="rId4" Type="http://schemas.openxmlformats.org/officeDocument/2006/relationships/tags" Target="../tags/tag57.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image" Target="../media/image17.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7.xml.rels><?xml version="1.0" encoding="UTF-8" standalone="yes"?>
<Relationships xmlns="http://schemas.openxmlformats.org/package/2006/relationships"><Relationship Id="rId8" Type="http://schemas.openxmlformats.org/officeDocument/2006/relationships/tags" Target="../tags/tag67.xml"/><Relationship Id="rId3" Type="http://schemas.openxmlformats.org/officeDocument/2006/relationships/tags" Target="../tags/tag62.xml"/><Relationship Id="rId7" Type="http://schemas.openxmlformats.org/officeDocument/2006/relationships/tags" Target="../tags/tag66.xml"/><Relationship Id="rId2" Type="http://schemas.openxmlformats.org/officeDocument/2006/relationships/tags" Target="../tags/tag61.xml"/><Relationship Id="rId1" Type="http://schemas.openxmlformats.org/officeDocument/2006/relationships/tags" Target="../tags/tag60.xml"/><Relationship Id="rId6" Type="http://schemas.openxmlformats.org/officeDocument/2006/relationships/tags" Target="../tags/tag65.xml"/><Relationship Id="rId11" Type="http://schemas.openxmlformats.org/officeDocument/2006/relationships/image" Target="../media/image18.png"/><Relationship Id="rId5" Type="http://schemas.openxmlformats.org/officeDocument/2006/relationships/tags" Target="../tags/tag64.xml"/><Relationship Id="rId10" Type="http://schemas.openxmlformats.org/officeDocument/2006/relationships/slideLayout" Target="../slideLayouts/slideLayout7.xml"/><Relationship Id="rId4" Type="http://schemas.openxmlformats.org/officeDocument/2006/relationships/tags" Target="../tags/tag63.xml"/><Relationship Id="rId9" Type="http://schemas.openxmlformats.org/officeDocument/2006/relationships/tags" Target="../tags/tag68.xml"/></Relationships>
</file>

<file path=ppt/slides/_rels/slide28.xml.rels><?xml version="1.0" encoding="UTF-8" standalone="yes"?>
<Relationships xmlns="http://schemas.openxmlformats.org/package/2006/relationships"><Relationship Id="rId3" Type="http://schemas.openxmlformats.org/officeDocument/2006/relationships/tags" Target="../tags/tag71.xml"/><Relationship Id="rId2" Type="http://schemas.openxmlformats.org/officeDocument/2006/relationships/tags" Target="../tags/tag70.xml"/><Relationship Id="rId1" Type="http://schemas.openxmlformats.org/officeDocument/2006/relationships/tags" Target="../tags/tag69.xml"/><Relationship Id="rId5" Type="http://schemas.openxmlformats.org/officeDocument/2006/relationships/image" Target="../media/image19.jpeg"/><Relationship Id="rId4"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3.xml"/><Relationship Id="rId1" Type="http://schemas.openxmlformats.org/officeDocument/2006/relationships/tags" Target="../tags/tag7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5.xml"/><Relationship Id="rId1" Type="http://schemas.openxmlformats.org/officeDocument/2006/relationships/tags" Target="../tags/tag74.xml"/><Relationship Id="rId5" Type="http://schemas.openxmlformats.org/officeDocument/2006/relationships/image" Target="../media/image19.jpe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7.xml"/><Relationship Id="rId1" Type="http://schemas.openxmlformats.org/officeDocument/2006/relationships/tags" Target="../tags/tag76.xml"/><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tags" Target="../tags/tag80.xml"/><Relationship Id="rId2" Type="http://schemas.openxmlformats.org/officeDocument/2006/relationships/tags" Target="../tags/tag79.xml"/><Relationship Id="rId1" Type="http://schemas.openxmlformats.org/officeDocument/2006/relationships/tags" Target="../tags/tag78.xml"/><Relationship Id="rId4"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tags" Target="../tags/tag83.xml"/><Relationship Id="rId2" Type="http://schemas.openxmlformats.org/officeDocument/2006/relationships/tags" Target="../tags/tag82.xml"/><Relationship Id="rId1" Type="http://schemas.openxmlformats.org/officeDocument/2006/relationships/tags" Target="../tags/tag81.xml"/><Relationship Id="rId5" Type="http://schemas.openxmlformats.org/officeDocument/2006/relationships/image" Target="../media/image21.png"/><Relationship Id="rId4"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tags" Target="../tags/tag86.xml"/><Relationship Id="rId2" Type="http://schemas.openxmlformats.org/officeDocument/2006/relationships/tags" Target="../tags/tag85.xml"/><Relationship Id="rId1" Type="http://schemas.openxmlformats.org/officeDocument/2006/relationships/tags" Target="../tags/tag84.xml"/><Relationship Id="rId6" Type="http://schemas.openxmlformats.org/officeDocument/2006/relationships/image" Target="../media/image22.png"/><Relationship Id="rId5" Type="http://schemas.openxmlformats.org/officeDocument/2006/relationships/slideLayout" Target="../slideLayouts/slideLayout7.xml"/><Relationship Id="rId4" Type="http://schemas.openxmlformats.org/officeDocument/2006/relationships/tags" Target="../tags/tag87.xml"/></Relationships>
</file>

<file path=ppt/slides/_rels/slide36.xml.rels><?xml version="1.0" encoding="UTF-8" standalone="yes"?>
<Relationships xmlns="http://schemas.openxmlformats.org/package/2006/relationships"><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tags" Target="../tags/tag88.xml"/><Relationship Id="rId5" Type="http://schemas.openxmlformats.org/officeDocument/2006/relationships/image" Target="../media/image23.png"/><Relationship Id="rId4"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tags" Target="../tags/tag91.xml"/><Relationship Id="rId5" Type="http://schemas.openxmlformats.org/officeDocument/2006/relationships/image" Target="../media/image24.png"/><Relationship Id="rId4"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95.xml"/><Relationship Id="rId1" Type="http://schemas.openxmlformats.org/officeDocument/2006/relationships/tags" Target="../tags/tag94.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97.xml"/><Relationship Id="rId1" Type="http://schemas.openxmlformats.org/officeDocument/2006/relationships/tags" Target="../tags/tag96.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3.jpeg"/><Relationship Id="rId5" Type="http://schemas.openxmlformats.org/officeDocument/2006/relationships/image" Target="../media/image3.sv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99.xml"/><Relationship Id="rId1" Type="http://schemas.openxmlformats.org/officeDocument/2006/relationships/tags" Target="../tags/tag9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xml"/><Relationship Id="rId1" Type="http://schemas.openxmlformats.org/officeDocument/2006/relationships/tags" Target="../tags/tag4.xml"/><Relationship Id="rId5" Type="http://schemas.openxmlformats.org/officeDocument/2006/relationships/image" Target="../media/image3.sv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 Id="rId4"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 name="深度视觉·原创设计 https://www.docer.com/works?userid=22383862"/>
          <p:cNvSpPr/>
          <p:nvPr/>
        </p:nvSpPr>
        <p:spPr>
          <a:xfrm>
            <a:off x="682170" y="674280"/>
            <a:ext cx="10827660" cy="5509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a:off x="2623127" y="3580209"/>
            <a:ext cx="6945746" cy="338553"/>
          </a:xfrm>
          <a:prstGeom prst="roundRect">
            <a:avLst>
              <a:gd name="adj" fmla="val 2593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txBox="1"/>
          <p:nvPr/>
        </p:nvSpPr>
        <p:spPr>
          <a:xfrm>
            <a:off x="1400810" y="2096135"/>
            <a:ext cx="9390380" cy="1198880"/>
          </a:xfrm>
          <a:prstGeom prst="rect">
            <a:avLst/>
          </a:prstGeom>
          <a:noFill/>
        </p:spPr>
        <p:txBody>
          <a:bodyPr wrap="square" rtlCol="0">
            <a:spAutoFit/>
          </a:bodyPr>
          <a:lstStyle/>
          <a:p>
            <a:pPr algn="ctr"/>
            <a:r>
              <a:rPr lang="zh-CN" altLang="en-US" sz="7200" b="1">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第四部分：进程的运行</a:t>
            </a:r>
            <a:endPar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2935710" y="4261677"/>
            <a:ext cx="6320580" cy="276860"/>
          </a:xfrm>
          <a:prstGeom prst="rect">
            <a:avLst/>
          </a:prstGeom>
          <a:noFill/>
        </p:spPr>
        <p:txBody>
          <a:bodyPr wrap="square" lIns="0" tIns="0" rIns="0" bIns="0" rtlCol="0">
            <a:spAutoFit/>
            <a:scene3d>
              <a:camera prst="orthographicFront"/>
              <a:lightRig rig="threePt" dir="t"/>
            </a:scene3d>
            <a:sp3d contourW="12700"/>
          </a:bodyPr>
          <a:lstStyle/>
          <a:p>
            <a:pPr algn="ctr">
              <a:lnSpc>
                <a:spcPct val="150000"/>
              </a:lnSpc>
            </a:pPr>
            <a:r>
              <a:rPr lang="zh-CN" altLang="en-US"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第零部分</a:t>
            </a:r>
            <a:r>
              <a:rPr lang="en-US" altLang="zh-CN"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a:t>
            </a:r>
            <a:r>
              <a:rPr lang="zh-CN" altLang="en-US"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第四部分</a:t>
            </a:r>
            <a:r>
              <a:rPr lang="en-US" altLang="zh-CN"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a:t>
            </a:r>
            <a:r>
              <a:rPr lang="zh-CN" altLang="en-US"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代码速览</a:t>
            </a:r>
            <a:r>
              <a:rPr lang="en-US" altLang="zh-CN"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a:t>
            </a:r>
            <a:r>
              <a:rPr lang="zh-CN" altLang="en-US"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基础题</a:t>
            </a:r>
            <a:r>
              <a:rPr lang="en-US" altLang="zh-CN"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a:t>
            </a:r>
            <a:r>
              <a:rPr lang="zh-CN" altLang="en-US"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进阶题</a:t>
            </a:r>
          </a:p>
        </p:txBody>
      </p:sp>
      <p:sp>
        <p:nvSpPr>
          <p:cNvPr id="9" name="深度视觉·原创设计 https://www.docer.com/works?userid=22383862"/>
          <p:cNvSpPr txBox="1"/>
          <p:nvPr/>
        </p:nvSpPr>
        <p:spPr>
          <a:xfrm>
            <a:off x="3761418" y="3580208"/>
            <a:ext cx="4669164" cy="337185"/>
          </a:xfrm>
          <a:prstGeom prst="rect">
            <a:avLst/>
          </a:prstGeom>
          <a:noFill/>
        </p:spPr>
        <p:txBody>
          <a:bodyPr wrap="square" rtlCol="0">
            <a:spAutoFit/>
          </a:bodyPr>
          <a:lstStyle/>
          <a:p>
            <a:pPr algn="ctr"/>
            <a:r>
              <a:rPr lang="zh-CN" altLang="en-US" sz="160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第</a:t>
            </a:r>
            <a:r>
              <a:rPr lang="en-US" altLang="zh-CN" sz="160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14</a:t>
            </a:r>
            <a:r>
              <a:rPr lang="zh-CN" altLang="en-US" sz="160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组：傅艺玄</a:t>
            </a:r>
            <a:r>
              <a:rPr lang="en-US" altLang="zh-CN" sz="160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 </a:t>
            </a:r>
            <a:r>
              <a:rPr lang="zh-CN" altLang="en-US" sz="160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景石柔</a:t>
            </a:r>
            <a:r>
              <a:rPr lang="en-US" altLang="zh-CN" sz="160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 </a:t>
            </a:r>
            <a:r>
              <a:rPr lang="zh-CN" altLang="en-US" sz="160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张雪雅</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645262" y="2813447"/>
            <a:ext cx="4857138" cy="615315"/>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4000" dirty="0" smtClean="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第四部分</a:t>
            </a:r>
            <a:r>
              <a:rPr lang="zh-CN" altLang="en-US" sz="40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：代码速览</a:t>
            </a:r>
            <a:endParaRPr kumimoji="0" lang="zh-CN" altLang="en-US" sz="40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9" name="深度视觉·原创设计 https://www.docer.com/works?userid=22383862"/>
          <p:cNvSpPr/>
          <p:nvPr/>
        </p:nvSpPr>
        <p:spPr>
          <a:xfrm>
            <a:off x="1645262" y="2080208"/>
            <a:ext cx="2103800" cy="500806"/>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02</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10" name="深度视觉·原创设计 https://www.docer.com/works?userid=22383862"/>
          <p:cNvSpPr txBox="1"/>
          <p:nvPr/>
        </p:nvSpPr>
        <p:spPr>
          <a:xfrm>
            <a:off x="1920852" y="3661433"/>
            <a:ext cx="4305595" cy="506730"/>
          </a:xfrm>
          <a:prstGeom prst="rect">
            <a:avLst/>
          </a:prstGeom>
          <a:noFill/>
        </p:spPr>
        <p:txBody>
          <a:bodyPr wrap="square" rtlCol="0">
            <a:spAutoFit/>
          </a:bodyPr>
          <a:lstStyle/>
          <a:p>
            <a:pPr algn="r">
              <a:lnSpc>
                <a:spcPct val="150000"/>
              </a:lnSpc>
            </a:pPr>
            <a:r>
              <a:rPr lang="en-US" altLang="zh-CN"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lang="zh-CN" altLang="en-US"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进程的运行</a:t>
            </a:r>
            <a:r>
              <a:rPr lang="en-US" altLang="zh-CN"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proc.c &amp; init.c &amp; exec.c</a:t>
            </a:r>
          </a:p>
        </p:txBody>
      </p:sp>
      <p:sp>
        <p:nvSpPr>
          <p:cNvPr id="12" name="深度视觉·原创设计 https://www.docer.com/works?userid=22383862"/>
          <p:cNvSpPr/>
          <p:nvPr/>
        </p:nvSpPr>
        <p:spPr>
          <a:xfrm>
            <a:off x="6763658" y="2080208"/>
            <a:ext cx="4044338" cy="2604967"/>
          </a:xfrm>
          <a:custGeom>
            <a:avLst/>
            <a:gdLst>
              <a:gd name="connsiteX0" fmla="*/ 0 w 4044338"/>
              <a:gd name="connsiteY0" fmla="*/ 0 h 2604967"/>
              <a:gd name="connsiteX1" fmla="*/ 4044338 w 4044338"/>
              <a:gd name="connsiteY1" fmla="*/ 0 h 2604967"/>
              <a:gd name="connsiteX2" fmla="*/ 4044338 w 4044338"/>
              <a:gd name="connsiteY2" fmla="*/ 2604967 h 2604967"/>
              <a:gd name="connsiteX3" fmla="*/ 0 w 4044338"/>
              <a:gd name="connsiteY3" fmla="*/ 2604967 h 2604967"/>
            </a:gdLst>
            <a:ahLst/>
            <a:cxnLst>
              <a:cxn ang="0">
                <a:pos x="connsiteX0" y="connsiteY0"/>
              </a:cxn>
              <a:cxn ang="0">
                <a:pos x="connsiteX1" y="connsiteY1"/>
              </a:cxn>
              <a:cxn ang="0">
                <a:pos x="connsiteX2" y="connsiteY2"/>
              </a:cxn>
              <a:cxn ang="0">
                <a:pos x="connsiteX3" y="connsiteY3"/>
              </a:cxn>
            </a:cxnLst>
            <a:rect l="l" t="t" r="r" b="b"/>
            <a:pathLst>
              <a:path w="4044338" h="2604967">
                <a:moveTo>
                  <a:pt x="0" y="0"/>
                </a:moveTo>
                <a:lnTo>
                  <a:pt x="4044338" y="0"/>
                </a:lnTo>
                <a:lnTo>
                  <a:pt x="4044338" y="2604967"/>
                </a:lnTo>
                <a:lnTo>
                  <a:pt x="0" y="2604967"/>
                </a:lnTo>
                <a:close/>
              </a:path>
            </a:pathLst>
          </a:custGeom>
          <a:blipFill>
            <a:blip r:embed="rId2"/>
            <a:srcRect/>
            <a:stretch>
              <a:fillRect t="-66441" b="-66441"/>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第四部分：相关代码速览</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505585"/>
            <a:ext cx="9578340" cy="504369"/>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dirty="0">
                <a:latin typeface="宋体" panose="02010600030101010101" pitchFamily="2" charset="-122"/>
                <a:ea typeface="宋体" panose="02010600030101010101" pitchFamily="2" charset="-122"/>
                <a:cs typeface="宋体" panose="02010600030101010101" pitchFamily="2" charset="-122"/>
              </a:rPr>
              <a:t>  </a:t>
            </a:r>
            <a:r>
              <a:rPr lang="zh-CN" altLang="en-US" sz="2400" dirty="0" smtClean="0">
                <a:latin typeface="宋体" panose="02010600030101010101" pitchFamily="2" charset="-122"/>
                <a:ea typeface="宋体" panose="02010600030101010101" pitchFamily="2" charset="-122"/>
                <a:cs typeface="宋体" panose="02010600030101010101" pitchFamily="2" charset="-122"/>
              </a:rPr>
              <a:t>与第四部分问题相关的代码主要有以下几篇：</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custDataLst>
              <p:tags r:id="rId3"/>
            </p:custDataLst>
          </p:nvPr>
        </p:nvSpPr>
        <p:spPr>
          <a:xfrm>
            <a:off x="1630467" y="2237495"/>
            <a:ext cx="6064040" cy="4461932"/>
          </a:xfrm>
          <a:prstGeom prst="rect">
            <a:avLst/>
          </a:prstGeom>
          <a:noFill/>
        </p:spPr>
        <p:txBody>
          <a:bodyPr wrap="square" rtlCol="0">
            <a:noAutofit/>
          </a:bodyPr>
          <a:lstStyle/>
          <a:p>
            <a:pPr marL="285750" indent="-285750">
              <a:lnSpc>
                <a:spcPct val="120000"/>
              </a:lnSpc>
              <a:buFont typeface="Arial" panose="020B0604020202020204" pitchFamily="34" charset="0"/>
              <a:buChar char="•"/>
            </a:pPr>
            <a:r>
              <a:rPr lang="en-US" altLang="zh-CN" sz="2000" dirty="0" smtClean="0">
                <a:latin typeface="楷体" panose="02010609060101010101" charset="-122"/>
                <a:ea typeface="楷体" panose="02010609060101010101" charset="-122"/>
                <a:cs typeface="楷体" panose="02010609060101010101" charset="-122"/>
              </a:rPr>
              <a:t>User</a:t>
            </a:r>
            <a:r>
              <a:rPr lang="zh-CN" altLang="en-US" sz="2000" dirty="0" smtClean="0">
                <a:latin typeface="楷体" panose="02010609060101010101" charset="-122"/>
                <a:ea typeface="楷体" panose="02010609060101010101" charset="-122"/>
                <a:cs typeface="楷体" panose="02010609060101010101" charset="-122"/>
              </a:rPr>
              <a:t>中：</a:t>
            </a:r>
            <a:endParaRPr lang="en-US" altLang="zh-CN" sz="2000" dirty="0" smtClean="0">
              <a:latin typeface="楷体" panose="02010609060101010101" charset="-122"/>
              <a:ea typeface="楷体" panose="02010609060101010101" charset="-122"/>
              <a:cs typeface="楷体" panose="02010609060101010101" charset="-122"/>
            </a:endParaRPr>
          </a:p>
          <a:p>
            <a:pPr marL="742950" lvl="1" indent="-285750">
              <a:lnSpc>
                <a:spcPct val="120000"/>
              </a:lnSpc>
              <a:buFont typeface="Arial" panose="020B0604020202020204" pitchFamily="34" charset="0"/>
              <a:buChar char="•"/>
            </a:pPr>
            <a:r>
              <a:rPr lang="en-US" altLang="zh-CN" sz="2000" dirty="0" err="1" smtClean="0">
                <a:latin typeface="楷体" panose="02010609060101010101" charset="-122"/>
                <a:ea typeface="楷体" panose="02010609060101010101" charset="-122"/>
                <a:cs typeface="楷体" panose="02010609060101010101" charset="-122"/>
              </a:rPr>
              <a:t>init.c</a:t>
            </a:r>
            <a:r>
              <a:rPr lang="en-US" altLang="zh-CN" sz="2000" dirty="0" smtClean="0">
                <a:latin typeface="楷体" panose="02010609060101010101" charset="-122"/>
                <a:ea typeface="楷体" panose="02010609060101010101" charset="-122"/>
                <a:cs typeface="楷体" panose="02010609060101010101" charset="-122"/>
              </a:rPr>
              <a:t>: </a:t>
            </a:r>
            <a:r>
              <a:rPr lang="zh-CN" altLang="en-US" sz="2000" dirty="0" smtClean="0">
                <a:latin typeface="楷体" panose="02010609060101010101" charset="-122"/>
                <a:ea typeface="楷体" panose="02010609060101010101" charset="-122"/>
                <a:cs typeface="楷体" panose="02010609060101010101" charset="-122"/>
              </a:rPr>
              <a:t>启动</a:t>
            </a:r>
            <a:r>
              <a:rPr lang="en-US" altLang="zh-CN" sz="2000" dirty="0" smtClean="0">
                <a:latin typeface="楷体" panose="02010609060101010101" charset="-122"/>
                <a:ea typeface="楷体" panose="02010609060101010101" charset="-122"/>
                <a:cs typeface="楷体" panose="02010609060101010101" charset="-122"/>
              </a:rPr>
              <a:t>shell</a:t>
            </a:r>
            <a:r>
              <a:rPr lang="zh-CN" altLang="en-US" sz="2000" dirty="0" smtClean="0">
                <a:latin typeface="楷体" panose="02010609060101010101" charset="-122"/>
                <a:ea typeface="楷体" panose="02010609060101010101" charset="-122"/>
                <a:cs typeface="楷体" panose="02010609060101010101" charset="-122"/>
              </a:rPr>
              <a:t>并无限运行</a:t>
            </a:r>
            <a:endParaRPr lang="en-US" altLang="zh-CN" sz="2000" dirty="0" smtClean="0">
              <a:latin typeface="楷体" panose="02010609060101010101" charset="-122"/>
              <a:ea typeface="楷体" panose="02010609060101010101" charset="-122"/>
              <a:cs typeface="楷体" panose="02010609060101010101" charset="-122"/>
            </a:endParaRPr>
          </a:p>
          <a:p>
            <a:pPr marL="742950" lvl="1" indent="-285750">
              <a:lnSpc>
                <a:spcPct val="120000"/>
              </a:lnSpc>
              <a:buFont typeface="Arial" panose="020B0604020202020204" pitchFamily="34" charset="0"/>
              <a:buChar char="•"/>
            </a:pPr>
            <a:r>
              <a:rPr lang="en-US" altLang="zh-CN" sz="2000" dirty="0" err="1">
                <a:latin typeface="楷体" panose="02010609060101010101" charset="-122"/>
                <a:ea typeface="楷体" panose="02010609060101010101" charset="-122"/>
                <a:cs typeface="楷体" panose="02010609060101010101" charset="-122"/>
              </a:rPr>
              <a:t>i</a:t>
            </a:r>
            <a:r>
              <a:rPr lang="en-US" altLang="zh-CN" sz="2000" dirty="0" err="1" smtClean="0">
                <a:latin typeface="楷体" panose="02010609060101010101" charset="-122"/>
                <a:ea typeface="楷体" panose="02010609060101010101" charset="-122"/>
                <a:cs typeface="楷体" panose="02010609060101010101" charset="-122"/>
              </a:rPr>
              <a:t>nitcode.S</a:t>
            </a:r>
            <a:r>
              <a:rPr lang="zh-CN" altLang="en-US" sz="2000" dirty="0" smtClean="0">
                <a:latin typeface="楷体" panose="02010609060101010101" charset="-122"/>
                <a:ea typeface="楷体" panose="02010609060101010101" charset="-122"/>
                <a:cs typeface="楷体" panose="02010609060101010101" charset="-122"/>
              </a:rPr>
              <a:t>：尝试</a:t>
            </a:r>
            <a:r>
              <a:rPr lang="zh-CN" altLang="en-US" sz="2000" dirty="0">
                <a:latin typeface="楷体" panose="02010609060101010101" charset="-122"/>
                <a:ea typeface="楷体" panose="02010609060101010101" charset="-122"/>
                <a:cs typeface="楷体" panose="02010609060101010101" charset="-122"/>
              </a:rPr>
              <a:t>执行</a:t>
            </a:r>
            <a:r>
              <a:rPr lang="en-US" altLang="zh-CN" sz="2000" dirty="0">
                <a:latin typeface="楷体" panose="02010609060101010101" charset="-122"/>
                <a:ea typeface="楷体" panose="02010609060101010101" charset="-122"/>
                <a:cs typeface="楷体" panose="02010609060101010101" charset="-122"/>
              </a:rPr>
              <a:t>/</a:t>
            </a:r>
            <a:r>
              <a:rPr lang="en-US" altLang="zh-CN" sz="2000" dirty="0" err="1">
                <a:latin typeface="楷体" panose="02010609060101010101" charset="-122"/>
                <a:ea typeface="楷体" panose="02010609060101010101" charset="-122"/>
                <a:cs typeface="楷体" panose="02010609060101010101" charset="-122"/>
              </a:rPr>
              <a:t>init</a:t>
            </a:r>
            <a:r>
              <a:rPr lang="zh-CN" altLang="en-US" sz="2000" dirty="0">
                <a:latin typeface="楷体" panose="02010609060101010101" charset="-122"/>
                <a:ea typeface="楷体" panose="02010609060101010101" charset="-122"/>
                <a:cs typeface="楷体" panose="02010609060101010101" charset="-122"/>
              </a:rPr>
              <a:t>程序，然后退出</a:t>
            </a:r>
            <a:endParaRPr lang="en-US" altLang="zh-CN" sz="2000" dirty="0" smtClean="0">
              <a:latin typeface="楷体" panose="02010609060101010101" charset="-122"/>
              <a:ea typeface="楷体" panose="02010609060101010101" charset="-122"/>
              <a:cs typeface="楷体" panose="02010609060101010101" charset="-122"/>
            </a:endParaRPr>
          </a:p>
          <a:p>
            <a:pPr marL="285750" indent="-285750">
              <a:lnSpc>
                <a:spcPct val="120000"/>
              </a:lnSpc>
              <a:buFont typeface="Arial" panose="020B0604020202020204" pitchFamily="34" charset="0"/>
              <a:buChar char="•"/>
            </a:pPr>
            <a:r>
              <a:rPr lang="en-US" altLang="zh-CN" sz="2000" dirty="0" err="1" smtClean="0">
                <a:latin typeface="楷体" panose="02010609060101010101" charset="-122"/>
                <a:ea typeface="楷体" panose="02010609060101010101" charset="-122"/>
                <a:cs typeface="楷体" panose="02010609060101010101" charset="-122"/>
                <a:sym typeface="+mn-ea"/>
              </a:rPr>
              <a:t>Kernal</a:t>
            </a:r>
            <a:r>
              <a:rPr lang="zh-CN" altLang="en-US" sz="2000" dirty="0" smtClean="0">
                <a:latin typeface="楷体" panose="02010609060101010101" charset="-122"/>
                <a:ea typeface="楷体" panose="02010609060101010101" charset="-122"/>
                <a:cs typeface="楷体" panose="02010609060101010101" charset="-122"/>
                <a:sym typeface="+mn-ea"/>
              </a:rPr>
              <a:t>中：</a:t>
            </a:r>
            <a:endParaRPr lang="en-US" altLang="zh-CN" sz="2000" dirty="0" smtClean="0">
              <a:latin typeface="楷体" panose="02010609060101010101" charset="-122"/>
              <a:ea typeface="楷体" panose="02010609060101010101" charset="-122"/>
              <a:cs typeface="楷体" panose="02010609060101010101" charset="-122"/>
              <a:sym typeface="+mn-ea"/>
            </a:endParaRPr>
          </a:p>
          <a:p>
            <a:pPr marL="742950" lvl="1" indent="-285750">
              <a:lnSpc>
                <a:spcPct val="120000"/>
              </a:lnSpc>
              <a:buFont typeface="Arial" panose="020B0604020202020204" pitchFamily="34" charset="0"/>
              <a:buChar char="•"/>
            </a:pPr>
            <a:r>
              <a:rPr lang="en-US" altLang="zh-CN" sz="2000" dirty="0" err="1" smtClean="0">
                <a:latin typeface="楷体" panose="02010609060101010101" charset="-122"/>
                <a:ea typeface="楷体" panose="02010609060101010101" charset="-122"/>
                <a:cs typeface="楷体" panose="02010609060101010101" charset="-122"/>
                <a:sym typeface="+mn-ea"/>
              </a:rPr>
              <a:t>proc.c</a:t>
            </a:r>
            <a:r>
              <a:rPr lang="zh-CN" altLang="en-US" sz="2000" dirty="0" smtClean="0">
                <a:latin typeface="楷体" panose="02010609060101010101" charset="-122"/>
                <a:ea typeface="楷体" panose="02010609060101010101" charset="-122"/>
                <a:cs typeface="楷体" panose="02010609060101010101" charset="-122"/>
                <a:sym typeface="+mn-ea"/>
              </a:rPr>
              <a:t>中</a:t>
            </a:r>
            <a:r>
              <a:rPr lang="en-US" altLang="zh-CN" sz="2000" dirty="0" err="1" smtClean="0">
                <a:latin typeface="楷体" panose="02010609060101010101" charset="-122"/>
                <a:ea typeface="楷体" panose="02010609060101010101" charset="-122"/>
                <a:cs typeface="楷体" panose="02010609060101010101" charset="-122"/>
                <a:sym typeface="+mn-ea"/>
              </a:rPr>
              <a:t>initcode</a:t>
            </a:r>
            <a:r>
              <a:rPr lang="en-US" altLang="zh-CN" sz="2000" dirty="0" smtClean="0">
                <a:latin typeface="楷体" panose="02010609060101010101" charset="-122"/>
                <a:ea typeface="楷体" panose="02010609060101010101" charset="-122"/>
                <a:cs typeface="楷体" panose="02010609060101010101" charset="-122"/>
                <a:sym typeface="+mn-ea"/>
              </a:rPr>
              <a:t>[]</a:t>
            </a:r>
            <a:r>
              <a:rPr lang="zh-CN" altLang="en-US" sz="2000" dirty="0" smtClean="0">
                <a:latin typeface="楷体" panose="02010609060101010101" charset="-122"/>
                <a:ea typeface="楷体" panose="02010609060101010101" charset="-122"/>
                <a:cs typeface="楷体" panose="02010609060101010101" charset="-122"/>
                <a:sym typeface="+mn-ea"/>
              </a:rPr>
              <a:t>，</a:t>
            </a:r>
            <a:r>
              <a:rPr lang="en-US" altLang="zh-CN" sz="2000" dirty="0" err="1" smtClean="0">
                <a:latin typeface="楷体" panose="02010609060101010101" charset="-122"/>
                <a:ea typeface="楷体" panose="02010609060101010101" charset="-122"/>
                <a:cs typeface="楷体" panose="02010609060101010101" charset="-122"/>
                <a:sym typeface="+mn-ea"/>
              </a:rPr>
              <a:t>userinit</a:t>
            </a:r>
            <a:r>
              <a:rPr lang="en-US" altLang="zh-CN" sz="2000" dirty="0" smtClean="0">
                <a:latin typeface="楷体" panose="02010609060101010101" charset="-122"/>
                <a:ea typeface="楷体" panose="02010609060101010101" charset="-122"/>
                <a:cs typeface="楷体" panose="02010609060101010101" charset="-122"/>
                <a:sym typeface="+mn-ea"/>
              </a:rPr>
              <a:t>()</a:t>
            </a:r>
            <a:r>
              <a:rPr lang="zh-CN" altLang="en-US" sz="2000" dirty="0" smtClean="0">
                <a:latin typeface="楷体" panose="02010609060101010101" charset="-122"/>
                <a:ea typeface="楷体" panose="02010609060101010101" charset="-122"/>
                <a:cs typeface="楷体" panose="02010609060101010101" charset="-122"/>
                <a:sym typeface="+mn-ea"/>
              </a:rPr>
              <a:t>：</a:t>
            </a:r>
            <a:r>
              <a:rPr lang="zh-CN" altLang="en-US" sz="2000" dirty="0">
                <a:latin typeface="楷体" panose="02010609060101010101" charset="-122"/>
                <a:ea typeface="楷体" panose="02010609060101010101" charset="-122"/>
                <a:cs typeface="楷体" panose="02010609060101010101" charset="-122"/>
                <a:sym typeface="+mn-ea"/>
              </a:rPr>
              <a:t>设置第一个用户</a:t>
            </a:r>
            <a:r>
              <a:rPr lang="zh-CN" altLang="en-US" sz="2000" dirty="0" smtClean="0">
                <a:latin typeface="楷体" panose="02010609060101010101" charset="-122"/>
                <a:ea typeface="楷体" panose="02010609060101010101" charset="-122"/>
                <a:cs typeface="楷体" panose="02010609060101010101" charset="-122"/>
                <a:sym typeface="+mn-ea"/>
              </a:rPr>
              <a:t>进程</a:t>
            </a:r>
            <a:endParaRPr lang="en-US" altLang="zh-CN" sz="2000" dirty="0" smtClean="0">
              <a:latin typeface="楷体" panose="02010609060101010101" charset="-122"/>
              <a:ea typeface="楷体" panose="02010609060101010101" charset="-122"/>
              <a:cs typeface="楷体" panose="02010609060101010101" charset="-122"/>
              <a:sym typeface="+mn-ea"/>
            </a:endParaRPr>
          </a:p>
          <a:p>
            <a:pPr marL="742950" lvl="1" indent="-285750">
              <a:lnSpc>
                <a:spcPct val="120000"/>
              </a:lnSpc>
              <a:buFont typeface="Arial" panose="020B0604020202020204" pitchFamily="34" charset="0"/>
              <a:buChar char="•"/>
            </a:pPr>
            <a:r>
              <a:rPr lang="en-US" altLang="zh-CN" sz="2000" dirty="0" err="1">
                <a:latin typeface="楷体" panose="02010609060101010101" charset="-122"/>
                <a:ea typeface="楷体" panose="02010609060101010101" charset="-122"/>
                <a:cs typeface="楷体" panose="02010609060101010101" charset="-122"/>
                <a:sym typeface="+mn-ea"/>
              </a:rPr>
              <a:t>e</a:t>
            </a:r>
            <a:r>
              <a:rPr lang="en-US" altLang="zh-CN" sz="2000" dirty="0" err="1" smtClean="0">
                <a:latin typeface="楷体" panose="02010609060101010101" charset="-122"/>
                <a:ea typeface="楷体" panose="02010609060101010101" charset="-122"/>
                <a:cs typeface="楷体" panose="02010609060101010101" charset="-122"/>
                <a:sym typeface="+mn-ea"/>
              </a:rPr>
              <a:t>xec.c</a:t>
            </a:r>
            <a:r>
              <a:rPr lang="zh-CN" altLang="en-US" sz="2000" dirty="0">
                <a:latin typeface="楷体" panose="02010609060101010101" charset="-122"/>
                <a:ea typeface="楷体" panose="02010609060101010101" charset="-122"/>
                <a:cs typeface="楷体" panose="02010609060101010101" charset="-122"/>
                <a:sym typeface="+mn-ea"/>
              </a:rPr>
              <a:t>中的</a:t>
            </a:r>
            <a:r>
              <a:rPr lang="en-US" altLang="zh-CN" sz="2000" dirty="0">
                <a:latin typeface="楷体" panose="02010609060101010101" charset="-122"/>
                <a:ea typeface="楷体" panose="02010609060101010101" charset="-122"/>
                <a:cs typeface="楷体" panose="02010609060101010101" charset="-122"/>
                <a:sym typeface="+mn-ea"/>
              </a:rPr>
              <a:t>exec()</a:t>
            </a:r>
            <a:r>
              <a:rPr lang="zh-CN" altLang="en-US" sz="2000" dirty="0">
                <a:latin typeface="楷体" panose="02010609060101010101" charset="-122"/>
                <a:ea typeface="楷体" panose="02010609060101010101" charset="-122"/>
                <a:cs typeface="楷体" panose="02010609060101010101" charset="-122"/>
                <a:sym typeface="+mn-ea"/>
              </a:rPr>
              <a:t>：加载执行新的用户级</a:t>
            </a:r>
            <a:r>
              <a:rPr lang="zh-CN" altLang="en-US" sz="2000" dirty="0" smtClean="0">
                <a:latin typeface="楷体" panose="02010609060101010101" charset="-122"/>
                <a:ea typeface="楷体" panose="02010609060101010101" charset="-122"/>
                <a:cs typeface="楷体" panose="02010609060101010101" charset="-122"/>
                <a:sym typeface="+mn-ea"/>
              </a:rPr>
              <a:t>程序</a:t>
            </a:r>
            <a:endParaRPr lang="en-US" altLang="zh-CN" sz="2000" dirty="0" smtClean="0">
              <a:latin typeface="楷体" panose="02010609060101010101" charset="-122"/>
              <a:ea typeface="楷体" panose="02010609060101010101" charset="-122"/>
              <a:cs typeface="楷体" panose="02010609060101010101" charset="-122"/>
              <a:sym typeface="+mn-ea"/>
            </a:endParaRPr>
          </a:p>
          <a:p>
            <a:pPr marL="742950" lvl="1" indent="-285750">
              <a:lnSpc>
                <a:spcPct val="120000"/>
              </a:lnSpc>
              <a:buFont typeface="Arial" panose="020B0604020202020204" pitchFamily="34" charset="0"/>
              <a:buChar char="•"/>
            </a:pPr>
            <a:r>
              <a:rPr lang="en-US" altLang="zh-CN" sz="2000" dirty="0" err="1">
                <a:latin typeface="楷体" panose="02010609060101010101" charset="-122"/>
                <a:ea typeface="楷体" panose="02010609060101010101" charset="-122"/>
                <a:cs typeface="楷体" panose="02010609060101010101" charset="-122"/>
                <a:sym typeface="+mn-ea"/>
              </a:rPr>
              <a:t>e</a:t>
            </a:r>
            <a:r>
              <a:rPr lang="en-US" altLang="zh-CN" sz="2000" dirty="0" err="1" smtClean="0">
                <a:latin typeface="楷体" panose="02010609060101010101" charset="-122"/>
                <a:ea typeface="楷体" panose="02010609060101010101" charset="-122"/>
                <a:cs typeface="楷体" panose="02010609060101010101" charset="-122"/>
                <a:sym typeface="+mn-ea"/>
              </a:rPr>
              <a:t>lf.h</a:t>
            </a:r>
            <a:r>
              <a:rPr lang="zh-CN" altLang="en-US" sz="2000" dirty="0" smtClean="0">
                <a:latin typeface="楷体" panose="02010609060101010101" charset="-122"/>
                <a:ea typeface="楷体" panose="02010609060101010101" charset="-122"/>
                <a:cs typeface="楷体" panose="02010609060101010101" charset="-122"/>
                <a:sym typeface="+mn-ea"/>
              </a:rPr>
              <a:t>：进程线程的</a:t>
            </a:r>
            <a:r>
              <a:rPr lang="en-US" altLang="zh-CN" sz="2000" dirty="0" smtClean="0">
                <a:latin typeface="楷体" panose="02010609060101010101" charset="-122"/>
                <a:ea typeface="楷体" panose="02010609060101010101" charset="-122"/>
                <a:cs typeface="楷体" panose="02010609060101010101" charset="-122"/>
                <a:sym typeface="+mn-ea"/>
              </a:rPr>
              <a:t>head</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645262" y="2813447"/>
            <a:ext cx="4857138" cy="615315"/>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40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第四部分：基础题</a:t>
            </a:r>
            <a:endParaRPr kumimoji="0" lang="zh-CN" altLang="en-US" sz="40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9" name="深度视觉·原创设计 https://www.docer.com/works?userid=22383862"/>
          <p:cNvSpPr/>
          <p:nvPr/>
        </p:nvSpPr>
        <p:spPr>
          <a:xfrm>
            <a:off x="1645262" y="2080208"/>
            <a:ext cx="2103800" cy="500806"/>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03</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10" name="深度视觉·原创设计 https://www.docer.com/works?userid=22383862"/>
          <p:cNvSpPr txBox="1"/>
          <p:nvPr/>
        </p:nvSpPr>
        <p:spPr>
          <a:xfrm>
            <a:off x="1645262" y="3661433"/>
            <a:ext cx="4305595" cy="506730"/>
          </a:xfrm>
          <a:prstGeom prst="rect">
            <a:avLst/>
          </a:prstGeom>
          <a:noFill/>
        </p:spPr>
        <p:txBody>
          <a:bodyPr wrap="square" rtlCol="0">
            <a:spAutoFit/>
          </a:bodyPr>
          <a:lstStyle/>
          <a:p>
            <a:pPr algn="r">
              <a:lnSpc>
                <a:spcPct val="150000"/>
              </a:lnSpc>
            </a:pPr>
            <a:r>
              <a:rPr lang="en-US" altLang="zh-CN"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lang="zh-CN" altLang="en-US"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进程的运行</a:t>
            </a:r>
          </a:p>
        </p:txBody>
      </p:sp>
      <p:sp>
        <p:nvSpPr>
          <p:cNvPr id="12" name="深度视觉·原创设计 https://www.docer.com/works?userid=22383862"/>
          <p:cNvSpPr/>
          <p:nvPr/>
        </p:nvSpPr>
        <p:spPr>
          <a:xfrm>
            <a:off x="6763658" y="2080208"/>
            <a:ext cx="4044338" cy="2604967"/>
          </a:xfrm>
          <a:custGeom>
            <a:avLst/>
            <a:gdLst>
              <a:gd name="connsiteX0" fmla="*/ 0 w 4044338"/>
              <a:gd name="connsiteY0" fmla="*/ 0 h 2604967"/>
              <a:gd name="connsiteX1" fmla="*/ 4044338 w 4044338"/>
              <a:gd name="connsiteY1" fmla="*/ 0 h 2604967"/>
              <a:gd name="connsiteX2" fmla="*/ 4044338 w 4044338"/>
              <a:gd name="connsiteY2" fmla="*/ 2604967 h 2604967"/>
              <a:gd name="connsiteX3" fmla="*/ 0 w 4044338"/>
              <a:gd name="connsiteY3" fmla="*/ 2604967 h 2604967"/>
            </a:gdLst>
            <a:ahLst/>
            <a:cxnLst>
              <a:cxn ang="0">
                <a:pos x="connsiteX0" y="connsiteY0"/>
              </a:cxn>
              <a:cxn ang="0">
                <a:pos x="connsiteX1" y="connsiteY1"/>
              </a:cxn>
              <a:cxn ang="0">
                <a:pos x="connsiteX2" y="connsiteY2"/>
              </a:cxn>
              <a:cxn ang="0">
                <a:pos x="connsiteX3" y="connsiteY3"/>
              </a:cxn>
            </a:cxnLst>
            <a:rect l="l" t="t" r="r" b="b"/>
            <a:pathLst>
              <a:path w="4044338" h="2604967">
                <a:moveTo>
                  <a:pt x="0" y="0"/>
                </a:moveTo>
                <a:lnTo>
                  <a:pt x="4044338" y="0"/>
                </a:lnTo>
                <a:lnTo>
                  <a:pt x="4044338" y="2604967"/>
                </a:lnTo>
                <a:lnTo>
                  <a:pt x="0" y="2604967"/>
                </a:lnTo>
                <a:close/>
              </a:path>
            </a:pathLst>
          </a:custGeom>
          <a:blipFill>
            <a:blip r:embed="rId2"/>
            <a:srcRect/>
            <a:stretch>
              <a:fillRect t="-66441" b="-66441"/>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1022696" y="632328"/>
            <a:ext cx="6888558"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进程的启动</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a:t>
            </a: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代码详解</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682202" y="1317395"/>
            <a:ext cx="9578340" cy="504369"/>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dirty="0" err="1">
                <a:latin typeface="宋体" panose="02010600030101010101" pitchFamily="2" charset="-122"/>
                <a:ea typeface="宋体" panose="02010600030101010101" pitchFamily="2" charset="-122"/>
                <a:cs typeface="宋体" panose="02010600030101010101" pitchFamily="2" charset="-122"/>
              </a:rPr>
              <a:t>p</a:t>
            </a:r>
            <a:r>
              <a:rPr lang="en-US" altLang="zh-CN" sz="2400" dirty="0" err="1" smtClean="0">
                <a:latin typeface="宋体" panose="02010600030101010101" pitchFamily="2" charset="-122"/>
                <a:ea typeface="宋体" panose="02010600030101010101" pitchFamily="2" charset="-122"/>
                <a:cs typeface="宋体" panose="02010600030101010101" pitchFamily="2" charset="-122"/>
              </a:rPr>
              <a:t>roc.c</a:t>
            </a:r>
            <a:r>
              <a:rPr lang="zh-CN" altLang="en-US" sz="2400" dirty="0" smtClean="0">
                <a:latin typeface="宋体" panose="02010600030101010101" pitchFamily="2" charset="-122"/>
                <a:ea typeface="宋体" panose="02010600030101010101" pitchFamily="2" charset="-122"/>
                <a:cs typeface="宋体" panose="02010600030101010101" pitchFamily="2" charset="-122"/>
              </a:rPr>
              <a:t>中的</a:t>
            </a:r>
            <a:r>
              <a:rPr lang="en-US" altLang="zh-CN" sz="2400" dirty="0" err="1" smtClean="0">
                <a:latin typeface="宋体" panose="02010600030101010101" pitchFamily="2" charset="-122"/>
                <a:ea typeface="宋体" panose="02010600030101010101" pitchFamily="2" charset="-122"/>
                <a:cs typeface="宋体" panose="02010600030101010101" pitchFamily="2" charset="-122"/>
              </a:rPr>
              <a:t>userinit</a:t>
            </a:r>
            <a:r>
              <a:rPr lang="en-US" altLang="zh-CN" sz="2400" dirty="0" smtClean="0">
                <a:latin typeface="宋体" panose="02010600030101010101" pitchFamily="2" charset="-122"/>
                <a:ea typeface="宋体" panose="02010600030101010101" pitchFamily="2" charset="-122"/>
                <a:cs typeface="宋体" panose="02010600030101010101" pitchFamily="2" charset="-122"/>
              </a:rPr>
              <a:t>()  </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custDataLst>
              <p:tags r:id="rId3"/>
            </p:custDataLst>
          </p:nvPr>
        </p:nvSpPr>
        <p:spPr>
          <a:xfrm>
            <a:off x="6344708" y="1821764"/>
            <a:ext cx="5500370" cy="3826934"/>
          </a:xfrm>
          <a:prstGeom prst="rect">
            <a:avLst/>
          </a:prstGeom>
          <a:noFill/>
        </p:spPr>
        <p:txBody>
          <a:bodyPr wrap="square" rtlCol="0">
            <a:noAutofit/>
          </a:bodyPr>
          <a:lstStyle/>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进程</a:t>
            </a:r>
            <a:r>
              <a:rPr lang="zh-CN" altLang="en-US" dirty="0">
                <a:latin typeface="楷体" panose="02010609060101010101" charset="-122"/>
                <a:ea typeface="楷体" panose="02010609060101010101" charset="-122"/>
                <a:cs typeface="楷体" panose="02010609060101010101" charset="-122"/>
              </a:rPr>
              <a:t>分配</a:t>
            </a:r>
            <a:r>
              <a:rPr lang="en-US" altLang="zh-CN" dirty="0" smtClean="0">
                <a:latin typeface="楷体" panose="02010609060101010101" charset="-122"/>
                <a:ea typeface="楷体" panose="02010609060101010101" charset="-122"/>
                <a:cs typeface="楷体" panose="02010609060101010101" charset="-122"/>
              </a:rPr>
              <a:t>:</a:t>
            </a:r>
            <a:r>
              <a:rPr lang="zh-CN" altLang="en-US" dirty="0" smtClean="0">
                <a:latin typeface="楷体" panose="02010609060101010101" charset="-122"/>
                <a:ea typeface="楷体" panose="02010609060101010101" charset="-122"/>
                <a:cs typeface="楷体" panose="02010609060101010101" charset="-122"/>
              </a:rPr>
              <a:t>分配新</a:t>
            </a:r>
            <a:r>
              <a:rPr lang="zh-CN" altLang="en-US" dirty="0">
                <a:latin typeface="楷体" panose="02010609060101010101" charset="-122"/>
                <a:ea typeface="楷体" panose="02010609060101010101" charset="-122"/>
                <a:cs typeface="楷体" panose="02010609060101010101" charset="-122"/>
              </a:rPr>
              <a:t>的进程</a:t>
            </a:r>
            <a:r>
              <a:rPr lang="zh-CN" altLang="en-US" dirty="0" smtClean="0">
                <a:latin typeface="楷体" panose="02010609060101010101" charset="-122"/>
                <a:ea typeface="楷体" panose="02010609060101010101" charset="-122"/>
                <a:cs typeface="楷体" panose="02010609060101010101" charset="-122"/>
              </a:rPr>
              <a:t>结构给系统</a:t>
            </a:r>
            <a:r>
              <a:rPr lang="zh-CN" altLang="en-US" dirty="0">
                <a:latin typeface="楷体" panose="02010609060101010101" charset="-122"/>
                <a:ea typeface="楷体" panose="02010609060101010101" charset="-122"/>
                <a:cs typeface="楷体" panose="02010609060101010101" charset="-122"/>
              </a:rPr>
              <a:t>的</a:t>
            </a:r>
            <a:r>
              <a:rPr lang="en-US" altLang="zh-CN" dirty="0" err="1">
                <a:latin typeface="楷体" panose="02010609060101010101" charset="-122"/>
                <a:ea typeface="楷体" panose="02010609060101010101" charset="-122"/>
                <a:cs typeface="楷体" panose="02010609060101010101" charset="-122"/>
              </a:rPr>
              <a:t>init</a:t>
            </a:r>
            <a:r>
              <a:rPr lang="zh-CN" altLang="en-US" dirty="0">
                <a:latin typeface="楷体" panose="02010609060101010101" charset="-122"/>
                <a:ea typeface="楷体" panose="02010609060101010101" charset="-122"/>
                <a:cs typeface="楷体" panose="02010609060101010101" charset="-122"/>
              </a:rPr>
              <a:t>进程。</a:t>
            </a:r>
          </a:p>
          <a:p>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用户内存初始化</a:t>
            </a:r>
            <a:r>
              <a:rPr lang="en-US" altLang="zh-CN" dirty="0" smtClean="0">
                <a:latin typeface="楷体" panose="02010609060101010101" charset="-122"/>
                <a:ea typeface="楷体" panose="02010609060101010101" charset="-122"/>
                <a:cs typeface="楷体" panose="02010609060101010101" charset="-122"/>
              </a:rPr>
              <a:t>:</a:t>
            </a:r>
            <a:r>
              <a:rPr lang="zh-CN" altLang="en-US" dirty="0" smtClean="0">
                <a:latin typeface="楷体" panose="02010609060101010101" charset="-122"/>
                <a:ea typeface="楷体" panose="02010609060101010101" charset="-122"/>
                <a:cs typeface="楷体" panose="02010609060101010101" charset="-122"/>
              </a:rPr>
              <a:t>为</a:t>
            </a:r>
            <a:r>
              <a:rPr lang="zh-CN" altLang="en-US" dirty="0">
                <a:latin typeface="楷体" panose="02010609060101010101" charset="-122"/>
                <a:ea typeface="楷体" panose="02010609060101010101" charset="-122"/>
                <a:cs typeface="楷体" panose="02010609060101010101" charset="-122"/>
              </a:rPr>
              <a:t>新进程分配一个页表，并</a:t>
            </a:r>
            <a:r>
              <a:rPr lang="zh-CN" altLang="en-US" dirty="0" smtClean="0">
                <a:latin typeface="楷体" panose="02010609060101010101" charset="-122"/>
                <a:ea typeface="楷体" panose="02010609060101010101" charset="-122"/>
                <a:cs typeface="楷体" panose="02010609060101010101" charset="-122"/>
              </a:rPr>
              <a:t>将</a:t>
            </a:r>
            <a:r>
              <a:rPr lang="en-US" altLang="zh-CN" dirty="0" err="1" smtClean="0">
                <a:latin typeface="楷体" panose="02010609060101010101" charset="-122"/>
                <a:ea typeface="楷体" panose="02010609060101010101" charset="-122"/>
                <a:cs typeface="楷体" panose="02010609060101010101" charset="-122"/>
              </a:rPr>
              <a:t>initcode</a:t>
            </a:r>
            <a:r>
              <a:rPr lang="zh-CN" altLang="en-US" dirty="0" smtClean="0">
                <a:latin typeface="楷体" panose="02010609060101010101" charset="-122"/>
                <a:ea typeface="楷体" panose="02010609060101010101" charset="-122"/>
                <a:cs typeface="楷体" panose="02010609060101010101" charset="-122"/>
              </a:rPr>
              <a:t>复制</a:t>
            </a:r>
            <a:r>
              <a:rPr lang="zh-CN" altLang="en-US" dirty="0">
                <a:latin typeface="楷体" panose="02010609060101010101" charset="-122"/>
                <a:ea typeface="楷体" panose="02010609060101010101" charset="-122"/>
                <a:cs typeface="楷体" panose="02010609060101010101" charset="-122"/>
              </a:rPr>
              <a:t>到用户</a:t>
            </a:r>
            <a:r>
              <a:rPr lang="zh-CN" altLang="en-US" b="1" dirty="0">
                <a:latin typeface="楷体" panose="02010609060101010101" charset="-122"/>
                <a:ea typeface="楷体" panose="02010609060101010101" charset="-122"/>
                <a:cs typeface="楷体" panose="02010609060101010101" charset="-122"/>
              </a:rPr>
              <a:t>虚拟内存</a:t>
            </a:r>
            <a:r>
              <a:rPr lang="zh-CN" altLang="en-US" dirty="0" smtClean="0">
                <a:latin typeface="楷体" panose="02010609060101010101" charset="-122"/>
                <a:ea typeface="楷体" panose="02010609060101010101" charset="-122"/>
                <a:cs typeface="楷体" panose="02010609060101010101" charset="-122"/>
              </a:rPr>
              <a:t>中，并初始化进程</a:t>
            </a:r>
            <a:r>
              <a:rPr lang="zh-CN" altLang="en-US" dirty="0">
                <a:latin typeface="楷体" panose="02010609060101010101" charset="-122"/>
                <a:ea typeface="楷体" panose="02010609060101010101" charset="-122"/>
                <a:cs typeface="楷体" panose="02010609060101010101" charset="-122"/>
              </a:rPr>
              <a:t>的</a:t>
            </a:r>
            <a:r>
              <a:rPr lang="zh-CN" altLang="en-US" dirty="0" smtClean="0">
                <a:latin typeface="楷体" panose="02010609060101010101" charset="-122"/>
                <a:ea typeface="楷体" panose="02010609060101010101" charset="-122"/>
                <a:cs typeface="楷体" panose="02010609060101010101" charset="-122"/>
              </a:rPr>
              <a:t>大小页面</a:t>
            </a:r>
            <a:r>
              <a:rPr lang="zh-CN" altLang="en-US" dirty="0">
                <a:latin typeface="楷体" panose="02010609060101010101" charset="-122"/>
                <a:ea typeface="楷体" panose="02010609060101010101" charset="-122"/>
                <a:cs typeface="楷体" panose="02010609060101010101" charset="-122"/>
              </a:rPr>
              <a:t>大小。</a:t>
            </a:r>
          </a:p>
          <a:p>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设置</a:t>
            </a:r>
            <a:r>
              <a:rPr lang="en-US" altLang="zh-CN" dirty="0" err="1" smtClean="0">
                <a:latin typeface="楷体" panose="02010609060101010101" charset="-122"/>
                <a:ea typeface="楷体" panose="02010609060101010101" charset="-122"/>
                <a:cs typeface="楷体" panose="02010609060101010101" charset="-122"/>
              </a:rPr>
              <a:t>TrapFrame</a:t>
            </a:r>
            <a:r>
              <a:rPr lang="zh-CN" altLang="en-US" dirty="0" smtClean="0">
                <a:latin typeface="楷体" panose="02010609060101010101" charset="-122"/>
                <a:ea typeface="楷体" panose="02010609060101010101" charset="-122"/>
                <a:cs typeface="楷体" panose="02010609060101010101" charset="-122"/>
              </a:rPr>
              <a:t>：</a:t>
            </a:r>
            <a:r>
              <a:rPr lang="en-US" altLang="zh-CN" dirty="0" err="1" smtClean="0">
                <a:latin typeface="楷体" panose="02010609060101010101" charset="-122"/>
                <a:ea typeface="楷体" panose="02010609060101010101" charset="-122"/>
                <a:cs typeface="楷体" panose="02010609060101010101" charset="-122"/>
              </a:rPr>
              <a:t>trapframe</a:t>
            </a:r>
            <a:r>
              <a:rPr lang="zh-CN" altLang="en-US" dirty="0" smtClean="0">
                <a:latin typeface="楷体" panose="02010609060101010101" charset="-122"/>
                <a:ea typeface="楷体" panose="02010609060101010101" charset="-122"/>
                <a:cs typeface="楷体" panose="02010609060101010101" charset="-122"/>
              </a:rPr>
              <a:t>保存</a:t>
            </a:r>
            <a:r>
              <a:rPr lang="zh-CN" altLang="en-US" dirty="0">
                <a:latin typeface="楷体" panose="02010609060101010101" charset="-122"/>
                <a:ea typeface="楷体" panose="02010609060101010101" charset="-122"/>
                <a:cs typeface="楷体" panose="02010609060101010101" charset="-122"/>
              </a:rPr>
              <a:t>进程从内核模式切换到用户模式时的</a:t>
            </a:r>
            <a:r>
              <a:rPr lang="en-US" altLang="zh-CN" dirty="0">
                <a:latin typeface="楷体" panose="02010609060101010101" charset="-122"/>
                <a:ea typeface="楷体" panose="02010609060101010101" charset="-122"/>
                <a:cs typeface="楷体" panose="02010609060101010101" charset="-122"/>
              </a:rPr>
              <a:t>CPU</a:t>
            </a:r>
            <a:r>
              <a:rPr lang="zh-CN" altLang="en-US" dirty="0">
                <a:latin typeface="楷体" panose="02010609060101010101" charset="-122"/>
                <a:ea typeface="楷体" panose="02010609060101010101" charset="-122"/>
                <a:cs typeface="楷体" panose="02010609060101010101" charset="-122"/>
              </a:rPr>
              <a:t>状态</a:t>
            </a:r>
            <a:r>
              <a:rPr lang="zh-CN" altLang="en-US" dirty="0" smtClean="0">
                <a:latin typeface="楷体" panose="02010609060101010101" charset="-122"/>
                <a:ea typeface="楷体" panose="02010609060101010101" charset="-122"/>
                <a:cs typeface="楷体" panose="02010609060101010101" charset="-122"/>
              </a:rPr>
              <a:t>。设置程序</a:t>
            </a:r>
            <a:r>
              <a:rPr lang="zh-CN" altLang="en-US" dirty="0">
                <a:latin typeface="楷体" panose="02010609060101010101" charset="-122"/>
                <a:ea typeface="楷体" panose="02010609060101010101" charset="-122"/>
                <a:cs typeface="楷体" panose="02010609060101010101" charset="-122"/>
              </a:rPr>
              <a:t>计数器（</a:t>
            </a:r>
            <a:r>
              <a:rPr lang="en-US" altLang="zh-CN" dirty="0" err="1">
                <a:latin typeface="楷体" panose="02010609060101010101" charset="-122"/>
                <a:ea typeface="楷体" panose="02010609060101010101" charset="-122"/>
                <a:cs typeface="楷体" panose="02010609060101010101" charset="-122"/>
              </a:rPr>
              <a:t>epc</a:t>
            </a:r>
            <a:r>
              <a:rPr lang="zh-CN" altLang="en-US" dirty="0" smtClean="0">
                <a:latin typeface="楷体" panose="02010609060101010101" charset="-122"/>
                <a:ea typeface="楷体" panose="02010609060101010101" charset="-122"/>
                <a:cs typeface="楷体" panose="02010609060101010101" charset="-122"/>
              </a:rPr>
              <a:t>）为</a:t>
            </a:r>
            <a:r>
              <a:rPr lang="en-US" altLang="zh-CN" dirty="0">
                <a:latin typeface="楷体" panose="02010609060101010101" charset="-122"/>
                <a:ea typeface="楷体" panose="02010609060101010101" charset="-122"/>
                <a:cs typeface="楷体" panose="02010609060101010101" charset="-122"/>
              </a:rPr>
              <a:t>0</a:t>
            </a:r>
            <a:r>
              <a:rPr lang="zh-CN" altLang="en-US" dirty="0" smtClean="0">
                <a:latin typeface="楷体" panose="02010609060101010101" charset="-122"/>
                <a:ea typeface="楷体" panose="02010609060101010101" charset="-122"/>
                <a:cs typeface="楷体" panose="02010609060101010101" charset="-122"/>
              </a:rPr>
              <a:t>，即当</a:t>
            </a:r>
            <a:r>
              <a:rPr lang="zh-CN" altLang="en-US" dirty="0">
                <a:latin typeface="楷体" panose="02010609060101010101" charset="-122"/>
                <a:ea typeface="楷体" panose="02010609060101010101" charset="-122"/>
                <a:cs typeface="楷体" panose="02010609060101010101" charset="-122"/>
              </a:rPr>
              <a:t>进程开始运行时</a:t>
            </a:r>
            <a:r>
              <a:rPr lang="zh-CN" altLang="en-US" dirty="0" smtClean="0">
                <a:latin typeface="楷体" panose="02010609060101010101" charset="-122"/>
                <a:ea typeface="楷体" panose="02010609060101010101" charset="-122"/>
                <a:cs typeface="楷体" panose="02010609060101010101" charset="-122"/>
              </a:rPr>
              <a:t>，从</a:t>
            </a:r>
            <a:r>
              <a:rPr lang="zh-CN" altLang="en-US" dirty="0">
                <a:latin typeface="楷体" panose="02010609060101010101" charset="-122"/>
                <a:ea typeface="楷体" panose="02010609060101010101" charset="-122"/>
                <a:cs typeface="楷体" panose="02010609060101010101" charset="-122"/>
              </a:rPr>
              <a:t>其</a:t>
            </a:r>
            <a:r>
              <a:rPr lang="zh-CN" altLang="en-US" b="1" dirty="0">
                <a:latin typeface="楷体" panose="02010609060101010101" charset="-122"/>
                <a:ea typeface="楷体" panose="02010609060101010101" charset="-122"/>
                <a:cs typeface="楷体" panose="02010609060101010101" charset="-122"/>
              </a:rPr>
              <a:t>虚拟地址</a:t>
            </a:r>
            <a:r>
              <a:rPr lang="en-US" altLang="zh-CN" dirty="0">
                <a:latin typeface="楷体" panose="02010609060101010101" charset="-122"/>
                <a:ea typeface="楷体" panose="02010609060101010101" charset="-122"/>
                <a:cs typeface="楷体" panose="02010609060101010101" charset="-122"/>
              </a:rPr>
              <a:t>0</a:t>
            </a:r>
            <a:r>
              <a:rPr lang="zh-CN" altLang="en-US" dirty="0">
                <a:latin typeface="楷体" panose="02010609060101010101" charset="-122"/>
                <a:ea typeface="楷体" panose="02010609060101010101" charset="-122"/>
                <a:cs typeface="楷体" panose="02010609060101010101" charset="-122"/>
              </a:rPr>
              <a:t>开始执行。用户</a:t>
            </a:r>
            <a:r>
              <a:rPr lang="zh-CN" altLang="en-US" dirty="0" smtClean="0">
                <a:latin typeface="楷体" panose="02010609060101010101" charset="-122"/>
                <a:ea typeface="楷体" panose="02010609060101010101" charset="-122"/>
                <a:cs typeface="楷体" panose="02010609060101010101" charset="-122"/>
              </a:rPr>
              <a:t>栈指针（</a:t>
            </a:r>
            <a:r>
              <a:rPr lang="en-US" altLang="zh-CN" dirty="0" err="1" smtClean="0">
                <a:latin typeface="楷体" panose="02010609060101010101" charset="-122"/>
                <a:ea typeface="楷体" panose="02010609060101010101" charset="-122"/>
                <a:cs typeface="楷体" panose="02010609060101010101" charset="-122"/>
              </a:rPr>
              <a:t>sp</a:t>
            </a:r>
            <a:r>
              <a:rPr lang="zh-CN" altLang="en-US" dirty="0" smtClean="0">
                <a:latin typeface="楷体" panose="02010609060101010101" charset="-122"/>
                <a:ea typeface="楷体" panose="02010609060101010101" charset="-122"/>
                <a:cs typeface="楷体" panose="02010609060101010101" charset="-122"/>
              </a:rPr>
              <a:t>）被</a:t>
            </a:r>
            <a:r>
              <a:rPr lang="zh-CN" altLang="en-US" dirty="0">
                <a:latin typeface="楷体" panose="02010609060101010101" charset="-122"/>
                <a:ea typeface="楷体" panose="02010609060101010101" charset="-122"/>
                <a:cs typeface="楷体" panose="02010609060101010101" charset="-122"/>
              </a:rPr>
              <a:t>设置为一个页面大小，这意味着栈位于进程地址空间的顶部，并且会向下增长。</a:t>
            </a:r>
          </a:p>
          <a:p>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设置进程状态为</a:t>
            </a:r>
            <a:r>
              <a:rPr lang="en-US" altLang="zh-CN" dirty="0" smtClean="0">
                <a:latin typeface="楷体" panose="02010609060101010101" charset="-122"/>
                <a:ea typeface="楷体" panose="02010609060101010101" charset="-122"/>
                <a:cs typeface="楷体" panose="02010609060101010101" charset="-122"/>
              </a:rPr>
              <a:t>RUNNABLE</a:t>
            </a:r>
            <a:r>
              <a:rPr lang="zh-CN" altLang="en-US" dirty="0" smtClean="0">
                <a:latin typeface="楷体" panose="02010609060101010101" charset="-122"/>
                <a:ea typeface="楷体" panose="02010609060101010101" charset="-122"/>
                <a:cs typeface="楷体" panose="02010609060101010101" charset="-122"/>
              </a:rPr>
              <a:t>：进程</a:t>
            </a:r>
            <a:r>
              <a:rPr lang="zh-CN" altLang="en-US" dirty="0">
                <a:latin typeface="楷体" panose="02010609060101010101" charset="-122"/>
                <a:ea typeface="楷体" panose="02010609060101010101" charset="-122"/>
                <a:cs typeface="楷体" panose="02010609060101010101" charset="-122"/>
              </a:rPr>
              <a:t>现在</a:t>
            </a:r>
            <a:r>
              <a:rPr lang="zh-CN" altLang="en-US" dirty="0" smtClean="0">
                <a:latin typeface="楷体" panose="02010609060101010101" charset="-122"/>
                <a:ea typeface="楷体" panose="02010609060101010101" charset="-122"/>
                <a:cs typeface="楷体" panose="02010609060101010101" charset="-122"/>
              </a:rPr>
              <a:t>已准备好，可被</a:t>
            </a:r>
            <a:r>
              <a:rPr lang="zh-CN" altLang="en-US" dirty="0">
                <a:latin typeface="楷体" panose="02010609060101010101" charset="-122"/>
                <a:ea typeface="楷体" panose="02010609060101010101" charset="-122"/>
                <a:cs typeface="楷体" panose="02010609060101010101" charset="-122"/>
              </a:rPr>
              <a:t>操作系统的调度器选择。</a:t>
            </a:r>
          </a:p>
        </p:txBody>
      </p:sp>
      <p:pic>
        <p:nvPicPr>
          <p:cNvPr id="2" name="图片 1"/>
          <p:cNvPicPr>
            <a:picLocks noChangeAspect="1"/>
          </p:cNvPicPr>
          <p:nvPr/>
        </p:nvPicPr>
        <p:blipFill>
          <a:blip r:embed="rId5"/>
          <a:stretch>
            <a:fillRect/>
          </a:stretch>
        </p:blipFill>
        <p:spPr>
          <a:xfrm>
            <a:off x="505460" y="1995219"/>
            <a:ext cx="5717723" cy="375948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1022696" y="632328"/>
            <a:ext cx="6888558"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进程的启动</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a:t>
            </a: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代码详解</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98575" y="1298577"/>
            <a:ext cx="9578340" cy="504369"/>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dirty="0" err="1" smtClean="0">
                <a:latin typeface="宋体" panose="02010600030101010101" pitchFamily="2" charset="-122"/>
                <a:ea typeface="宋体" panose="02010600030101010101" pitchFamily="2" charset="-122"/>
                <a:cs typeface="宋体" panose="02010600030101010101" pitchFamily="2" charset="-122"/>
              </a:rPr>
              <a:t>initcode.S</a:t>
            </a:r>
            <a:r>
              <a:rPr lang="en-US" altLang="zh-CN" sz="2400" dirty="0" smtClean="0">
                <a:latin typeface="宋体" panose="02010600030101010101" pitchFamily="2" charset="-122"/>
                <a:ea typeface="宋体" panose="02010600030101010101" pitchFamily="2" charset="-122"/>
                <a:cs typeface="宋体" panose="02010600030101010101" pitchFamily="2" charset="-122"/>
              </a:rPr>
              <a:t>  </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p:txBody>
      </p:sp>
      <p:sp>
        <p:nvSpPr>
          <p:cNvPr id="11" name="文本框 10"/>
          <p:cNvSpPr txBox="1"/>
          <p:nvPr/>
        </p:nvSpPr>
        <p:spPr>
          <a:xfrm>
            <a:off x="4466975" y="1866447"/>
            <a:ext cx="7353935" cy="4812059"/>
          </a:xfrm>
          <a:prstGeom prst="rect">
            <a:avLst/>
          </a:prstGeom>
          <a:noFill/>
        </p:spPr>
        <p:txBody>
          <a:bodyPr wrap="square" rtlCol="0">
            <a:noAutofit/>
          </a:bodyPr>
          <a:lstStyle/>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sym typeface="+mn-ea"/>
              </a:rPr>
              <a:t>这</a:t>
            </a:r>
            <a:r>
              <a:rPr lang="zh-CN" altLang="en-US" dirty="0">
                <a:latin typeface="楷体" panose="02010609060101010101" charset="-122"/>
                <a:ea typeface="楷体" panose="02010609060101010101" charset="-122"/>
                <a:cs typeface="楷体" panose="02010609060101010101" charset="-122"/>
                <a:sym typeface="+mn-ea"/>
              </a:rPr>
              <a:t>段代码是用汇编语言写的，它的主要功能是在用户空间执行一个名为 "/init" 的程序。并在执行完毕后不断地调用 "exit" 系统调用来结束进程</a:t>
            </a:r>
            <a:r>
              <a:rPr lang="zh-CN" altLang="en-US" dirty="0" smtClean="0">
                <a:latin typeface="楷体" panose="02010609060101010101" charset="-122"/>
                <a:ea typeface="楷体" panose="02010609060101010101" charset="-122"/>
                <a:cs typeface="楷体" panose="02010609060101010101" charset="-122"/>
                <a:sym typeface="+mn-ea"/>
              </a:rPr>
              <a:t>。</a:t>
            </a:r>
            <a:endParaRPr lang="en-US" altLang="zh-CN" dirty="0" smtClean="0">
              <a:latin typeface="楷体" panose="02010609060101010101" charset="-122"/>
              <a:ea typeface="楷体" panose="02010609060101010101" charset="-122"/>
              <a:cs typeface="楷体" panose="02010609060101010101" charset="-122"/>
              <a:sym typeface="+mn-ea"/>
            </a:endParaRPr>
          </a:p>
          <a:p>
            <a:pPr marL="285750" indent="-285750">
              <a:buFont typeface="Arial" panose="020B0604020202020204" pitchFamily="34" charset="0"/>
              <a:buChar char="•"/>
            </a:pPr>
            <a:endParaRPr lang="en-US" altLang="zh-CN" dirty="0" smtClean="0">
              <a:latin typeface="楷体" panose="02010609060101010101" charset="-122"/>
              <a:ea typeface="楷体" panose="02010609060101010101" charset="-122"/>
              <a:cs typeface="楷体" panose="02010609060101010101" charset="-122"/>
              <a:sym typeface="+mn-ea"/>
            </a:endParaRP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将</a:t>
            </a:r>
            <a:r>
              <a:rPr lang="zh-CN" altLang="en-US" dirty="0">
                <a:latin typeface="楷体" panose="02010609060101010101" charset="-122"/>
                <a:ea typeface="楷体" panose="02010609060101010101" charset="-122"/>
                <a:cs typeface="楷体" panose="02010609060101010101" charset="-122"/>
              </a:rPr>
              <a:t>字符串</a:t>
            </a:r>
            <a:r>
              <a:rPr lang="en-US" altLang="zh-CN" dirty="0" err="1">
                <a:latin typeface="楷体" panose="02010609060101010101" charset="-122"/>
                <a:ea typeface="楷体" panose="02010609060101010101" charset="-122"/>
                <a:cs typeface="楷体" panose="02010609060101010101" charset="-122"/>
              </a:rPr>
              <a:t>init</a:t>
            </a:r>
            <a:r>
              <a:rPr lang="zh-CN" altLang="en-US" dirty="0">
                <a:latin typeface="楷体" panose="02010609060101010101" charset="-122"/>
                <a:ea typeface="楷体" panose="02010609060101010101" charset="-122"/>
                <a:cs typeface="楷体" panose="02010609060101010101" charset="-122"/>
              </a:rPr>
              <a:t>的地址加载到</a:t>
            </a:r>
            <a:r>
              <a:rPr lang="en-US" altLang="zh-CN" dirty="0">
                <a:latin typeface="楷体" panose="02010609060101010101" charset="-122"/>
                <a:ea typeface="楷体" panose="02010609060101010101" charset="-122"/>
                <a:cs typeface="楷体" panose="02010609060101010101" charset="-122"/>
              </a:rPr>
              <a:t>a0</a:t>
            </a:r>
            <a:r>
              <a:rPr lang="zh-CN" altLang="en-US" dirty="0" smtClean="0">
                <a:latin typeface="楷体" panose="02010609060101010101" charset="-122"/>
                <a:ea typeface="楷体" panose="02010609060101010101" charset="-122"/>
                <a:cs typeface="楷体" panose="02010609060101010101" charset="-122"/>
              </a:rPr>
              <a:t>寄存器，执行</a:t>
            </a:r>
            <a:r>
              <a:rPr lang="en-US" altLang="zh-CN" dirty="0" err="1" smtClean="0">
                <a:latin typeface="楷体" panose="02010609060101010101" charset="-122"/>
                <a:ea typeface="楷体" panose="02010609060101010101" charset="-122"/>
                <a:cs typeface="楷体" panose="02010609060101010101" charset="-122"/>
              </a:rPr>
              <a:t>init</a:t>
            </a:r>
            <a:r>
              <a:rPr lang="zh-CN" altLang="en-US" dirty="0" smtClean="0">
                <a:latin typeface="楷体" panose="02010609060101010101" charset="-122"/>
                <a:ea typeface="楷体" panose="02010609060101010101" charset="-122"/>
                <a:cs typeface="楷体" panose="02010609060101010101" charset="-122"/>
              </a:rPr>
              <a:t>。</a:t>
            </a: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将</a:t>
            </a:r>
            <a:r>
              <a:rPr lang="en-US" altLang="zh-CN" dirty="0" err="1">
                <a:latin typeface="楷体" panose="02010609060101010101" charset="-122"/>
                <a:ea typeface="楷体" panose="02010609060101010101" charset="-122"/>
                <a:cs typeface="楷体" panose="02010609060101010101" charset="-122"/>
              </a:rPr>
              <a:t>argv</a:t>
            </a:r>
            <a:r>
              <a:rPr lang="zh-CN" altLang="en-US" dirty="0">
                <a:latin typeface="楷体" panose="02010609060101010101" charset="-122"/>
                <a:ea typeface="楷体" panose="02010609060101010101" charset="-122"/>
                <a:cs typeface="楷体" panose="02010609060101010101" charset="-122"/>
              </a:rPr>
              <a:t>数组的地址加载到</a:t>
            </a:r>
            <a:r>
              <a:rPr lang="en-US" altLang="zh-CN" dirty="0">
                <a:latin typeface="楷体" panose="02010609060101010101" charset="-122"/>
                <a:ea typeface="楷体" panose="02010609060101010101" charset="-122"/>
                <a:cs typeface="楷体" panose="02010609060101010101" charset="-122"/>
              </a:rPr>
              <a:t>a1</a:t>
            </a:r>
            <a:r>
              <a:rPr lang="zh-CN" altLang="en-US" dirty="0" smtClean="0">
                <a:latin typeface="楷体" panose="02010609060101010101" charset="-122"/>
                <a:ea typeface="楷体" panose="02010609060101010101" charset="-122"/>
                <a:cs typeface="楷体" panose="02010609060101010101" charset="-122"/>
              </a:rPr>
              <a:t>寄存器，</a:t>
            </a:r>
            <a:r>
              <a:rPr lang="zh-CN" altLang="en-US" dirty="0">
                <a:latin typeface="楷体" panose="02010609060101010101" charset="-122"/>
                <a:ea typeface="楷体" panose="02010609060101010101" charset="-122"/>
                <a:cs typeface="楷体" panose="02010609060101010101" charset="-122"/>
              </a:rPr>
              <a:t>表示要传递给程序的参数数组。</a:t>
            </a: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加载</a:t>
            </a:r>
            <a:r>
              <a:rPr lang="zh-CN" altLang="en-US" dirty="0">
                <a:latin typeface="楷体" panose="02010609060101010101" charset="-122"/>
                <a:ea typeface="楷体" panose="02010609060101010101" charset="-122"/>
                <a:cs typeface="楷体" panose="02010609060101010101" charset="-122"/>
              </a:rPr>
              <a:t>系统调用号</a:t>
            </a:r>
            <a:r>
              <a:rPr lang="en-US" altLang="zh-CN" dirty="0" err="1">
                <a:latin typeface="楷体" panose="02010609060101010101" charset="-122"/>
                <a:ea typeface="楷体" panose="02010609060101010101" charset="-122"/>
                <a:cs typeface="楷体" panose="02010609060101010101" charset="-122"/>
              </a:rPr>
              <a:t>SYS_exec</a:t>
            </a:r>
            <a:r>
              <a:rPr lang="zh-CN" altLang="en-US" dirty="0">
                <a:latin typeface="楷体" panose="02010609060101010101" charset="-122"/>
                <a:ea typeface="楷体" panose="02010609060101010101" charset="-122"/>
                <a:cs typeface="楷体" panose="02010609060101010101" charset="-122"/>
              </a:rPr>
              <a:t>到</a:t>
            </a:r>
            <a:r>
              <a:rPr lang="en-US" altLang="zh-CN" dirty="0">
                <a:latin typeface="楷体" panose="02010609060101010101" charset="-122"/>
                <a:ea typeface="楷体" panose="02010609060101010101" charset="-122"/>
                <a:cs typeface="楷体" panose="02010609060101010101" charset="-122"/>
              </a:rPr>
              <a:t>a7</a:t>
            </a:r>
            <a:r>
              <a:rPr lang="zh-CN" altLang="en-US" dirty="0">
                <a:latin typeface="楷体" panose="02010609060101010101" charset="-122"/>
                <a:ea typeface="楷体" panose="02010609060101010101" charset="-122"/>
                <a:cs typeface="楷体" panose="02010609060101010101" charset="-122"/>
              </a:rPr>
              <a:t>寄存器，表示要执行的系统调用是</a:t>
            </a:r>
            <a:r>
              <a:rPr lang="en-US" altLang="zh-CN" dirty="0" smtClean="0">
                <a:latin typeface="楷体" panose="02010609060101010101" charset="-122"/>
                <a:ea typeface="楷体" panose="02010609060101010101" charset="-122"/>
                <a:cs typeface="楷体" panose="02010609060101010101" charset="-122"/>
              </a:rPr>
              <a:t>exec</a:t>
            </a:r>
          </a:p>
          <a:p>
            <a:pPr marL="285750" indent="-285750">
              <a:buFont typeface="Arial" panose="020B0604020202020204" pitchFamily="34" charset="0"/>
              <a:buChar char="•"/>
            </a:pPr>
            <a:endParaRPr lang="en-US" altLang="zh-CN"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endParaRPr lang="en-US" altLang="zh-CN"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如果</a:t>
            </a:r>
            <a:r>
              <a:rPr lang="en-US" altLang="zh-CN" dirty="0">
                <a:latin typeface="楷体" panose="02010609060101010101" charset="-122"/>
                <a:ea typeface="楷体" panose="02010609060101010101" charset="-122"/>
                <a:cs typeface="楷体" panose="02010609060101010101" charset="-122"/>
              </a:rPr>
              <a:t>exec</a:t>
            </a:r>
            <a:r>
              <a:rPr lang="zh-CN" altLang="en-US" dirty="0">
                <a:latin typeface="楷体" panose="02010609060101010101" charset="-122"/>
                <a:ea typeface="楷体" panose="02010609060101010101" charset="-122"/>
                <a:cs typeface="楷体" panose="02010609060101010101" charset="-122"/>
              </a:rPr>
              <a:t>系统调用</a:t>
            </a:r>
            <a:r>
              <a:rPr lang="zh-CN" altLang="en-US" dirty="0" smtClean="0">
                <a:latin typeface="楷体" panose="02010609060101010101" charset="-122"/>
                <a:ea typeface="楷体" panose="02010609060101010101" charset="-122"/>
                <a:cs typeface="楷体" panose="02010609060101010101" charset="-122"/>
              </a:rPr>
              <a:t>失败，则持续调用</a:t>
            </a:r>
            <a:r>
              <a:rPr lang="en-US" altLang="zh-CN" dirty="0">
                <a:latin typeface="楷体" panose="02010609060101010101" charset="-122"/>
                <a:ea typeface="楷体" panose="02010609060101010101" charset="-122"/>
                <a:cs typeface="楷体" panose="02010609060101010101" charset="-122"/>
              </a:rPr>
              <a:t>exit</a:t>
            </a:r>
            <a:r>
              <a:rPr lang="zh-CN" altLang="en-US" dirty="0">
                <a:latin typeface="楷体" panose="02010609060101010101" charset="-122"/>
                <a:ea typeface="楷体" panose="02010609060101010101" charset="-122"/>
                <a:cs typeface="楷体" panose="02010609060101010101" charset="-122"/>
              </a:rPr>
              <a:t>系统调用来尝试结束程序。</a:t>
            </a:r>
          </a:p>
          <a:p>
            <a:endParaRPr lang="zh-CN" altLang="en-US" dirty="0">
              <a:latin typeface="楷体" panose="02010609060101010101" charset="-122"/>
              <a:ea typeface="楷体" panose="02010609060101010101" charset="-122"/>
              <a:cs typeface="楷体" panose="02010609060101010101" charset="-122"/>
            </a:endParaRPr>
          </a:p>
        </p:txBody>
      </p:sp>
      <p:pic>
        <p:nvPicPr>
          <p:cNvPr id="12" name="图片 11" descr="D:/Desktop/OS实例分析/4-1-3.png4-1-3"/>
          <p:cNvPicPr>
            <a:picLocks noChangeAspect="1"/>
          </p:cNvPicPr>
          <p:nvPr/>
        </p:nvPicPr>
        <p:blipFill>
          <a:blip r:embed="rId4"/>
          <a:srcRect t="443" r="39276" b="902"/>
          <a:stretch>
            <a:fillRect/>
          </a:stretch>
        </p:blipFill>
        <p:spPr>
          <a:xfrm>
            <a:off x="778856" y="1866448"/>
            <a:ext cx="3289935" cy="4910455"/>
          </a:xfrm>
          <a:prstGeom prst="rect">
            <a:avLst/>
          </a:prstGeom>
        </p:spPr>
      </p:pic>
      <p:sp>
        <p:nvSpPr>
          <p:cNvPr id="14" name="矩形 13"/>
          <p:cNvSpPr/>
          <p:nvPr/>
        </p:nvSpPr>
        <p:spPr>
          <a:xfrm>
            <a:off x="1679575" y="3248236"/>
            <a:ext cx="1212638" cy="551604"/>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15" name="直接箭头连接符 14"/>
          <p:cNvCxnSpPr/>
          <p:nvPr/>
        </p:nvCxnSpPr>
        <p:spPr>
          <a:xfrm flipV="1">
            <a:off x="2892213" y="3332480"/>
            <a:ext cx="1574762" cy="172772"/>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18" name="矩形 17"/>
          <p:cNvSpPr/>
          <p:nvPr/>
        </p:nvSpPr>
        <p:spPr>
          <a:xfrm>
            <a:off x="1679575" y="4431213"/>
            <a:ext cx="1212638" cy="651988"/>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19" name="直接箭头连接符 18"/>
          <p:cNvCxnSpPr/>
          <p:nvPr/>
        </p:nvCxnSpPr>
        <p:spPr>
          <a:xfrm>
            <a:off x="2892213" y="4788613"/>
            <a:ext cx="1574762" cy="0"/>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1022696" y="632328"/>
            <a:ext cx="6888558"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进程的启动</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69" y="1505585"/>
            <a:ext cx="10006149" cy="984500"/>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dirty="0">
                <a:latin typeface="宋体" panose="02010600030101010101" pitchFamily="2" charset="-122"/>
                <a:ea typeface="宋体" panose="02010600030101010101" pitchFamily="2" charset="-122"/>
                <a:cs typeface="宋体" panose="02010600030101010101" pitchFamily="2" charset="-122"/>
              </a:rPr>
              <a:t>  </a:t>
            </a:r>
            <a:r>
              <a:rPr lang="zh-CN" altLang="en-US" sz="2400" dirty="0">
                <a:latin typeface="宋体" panose="02010600030101010101" pitchFamily="2" charset="-122"/>
                <a:ea typeface="宋体" panose="02010600030101010101" pitchFamily="2" charset="-122"/>
                <a:cs typeface="宋体" panose="02010600030101010101" pitchFamily="2" charset="-122"/>
              </a:rPr>
              <a:t>proc.c中uchar initcode[]的诡异的二进制数据的含义是什么</a:t>
            </a:r>
            <a:r>
              <a:rPr lang="zh-CN" altLang="en-US" sz="2400" dirty="0" smtClean="0">
                <a:latin typeface="宋体" panose="02010600030101010101" pitchFamily="2" charset="-122"/>
                <a:ea typeface="宋体" panose="02010600030101010101" pitchFamily="2" charset="-122"/>
                <a:cs typeface="宋体" panose="02010600030101010101" pitchFamily="2" charset="-122"/>
              </a:rPr>
              <a:t>？ </a:t>
            </a:r>
            <a:endParaRPr lang="en-US" altLang="zh-CN" sz="2400" dirty="0" smtClean="0">
              <a:latin typeface="宋体" panose="02010600030101010101" pitchFamily="2" charset="-122"/>
              <a:ea typeface="宋体" panose="02010600030101010101" pitchFamily="2" charset="-122"/>
              <a:cs typeface="宋体" panose="02010600030101010101" pitchFamily="2" charset="-122"/>
            </a:endParaRPr>
          </a:p>
          <a:p>
            <a:pPr marL="285750" indent="-285750">
              <a:lnSpc>
                <a:spcPct val="130000"/>
              </a:lnSpc>
              <a:buFont typeface="Wingdings" panose="05000000000000000000" charset="0"/>
              <a:buChar char="Ø"/>
            </a:pPr>
            <a:r>
              <a:rPr lang="en-US" altLang="zh-CN" sz="2400" dirty="0">
                <a:latin typeface="宋体" panose="02010600030101010101" pitchFamily="2" charset="-122"/>
                <a:ea typeface="宋体" panose="02010600030101010101" pitchFamily="2" charset="-122"/>
                <a:cs typeface="宋体" panose="02010600030101010101" pitchFamily="2" charset="-122"/>
              </a:rPr>
              <a:t> </a:t>
            </a:r>
            <a:r>
              <a:rPr lang="en-US" altLang="zh-CN" sz="2400" dirty="0" smtClean="0">
                <a:latin typeface="宋体" panose="02010600030101010101" pitchFamily="2" charset="-122"/>
                <a:ea typeface="宋体" panose="02010600030101010101" pitchFamily="2" charset="-122"/>
                <a:cs typeface="宋体" panose="02010600030101010101" pitchFamily="2" charset="-122"/>
              </a:rPr>
              <a:t> </a:t>
            </a:r>
            <a:r>
              <a:rPr lang="zh-CN" altLang="en-US" sz="2400" dirty="0" smtClean="0">
                <a:latin typeface="宋体" panose="02010600030101010101" pitchFamily="2" charset="-122"/>
                <a:ea typeface="宋体" panose="02010600030101010101" pitchFamily="2" charset="-122"/>
                <a:cs typeface="宋体" panose="02010600030101010101" pitchFamily="2" charset="-122"/>
              </a:rPr>
              <a:t>它</a:t>
            </a:r>
            <a:r>
              <a:rPr lang="zh-CN" altLang="en-US" sz="2400" dirty="0">
                <a:latin typeface="宋体" panose="02010600030101010101" pitchFamily="2" charset="-122"/>
                <a:ea typeface="宋体" panose="02010600030101010101" pitchFamily="2" charset="-122"/>
                <a:cs typeface="宋体" panose="02010600030101010101" pitchFamily="2" charset="-122"/>
              </a:rPr>
              <a:t>和 user/</a:t>
            </a:r>
            <a:r>
              <a:rPr lang="en-US" altLang="zh-CN" sz="2400" dirty="0">
                <a:latin typeface="宋体" panose="02010600030101010101" pitchFamily="2" charset="-122"/>
                <a:ea typeface="宋体" panose="02010600030101010101" pitchFamily="2" charset="-122"/>
                <a:cs typeface="宋体" panose="02010600030101010101" pitchFamily="2" charset="-122"/>
              </a:rPr>
              <a:t> </a:t>
            </a:r>
            <a:r>
              <a:rPr lang="zh-CN" altLang="en-US" sz="2400" dirty="0">
                <a:latin typeface="宋体" panose="02010600030101010101" pitchFamily="2" charset="-122"/>
                <a:ea typeface="宋体" panose="02010600030101010101" pitchFamily="2" charset="-122"/>
                <a:cs typeface="宋体" panose="02010600030101010101" pitchFamily="2" charset="-122"/>
              </a:rPr>
              <a:t>initCode.S</a:t>
            </a:r>
            <a:r>
              <a:rPr lang="en-US" altLang="zh-CN" sz="2400" dirty="0">
                <a:latin typeface="宋体" panose="02010600030101010101" pitchFamily="2" charset="-122"/>
                <a:ea typeface="宋体" panose="02010600030101010101" pitchFamily="2" charset="-122"/>
                <a:cs typeface="宋体" panose="02010600030101010101" pitchFamily="2" charset="-122"/>
              </a:rPr>
              <a:t> </a:t>
            </a:r>
            <a:r>
              <a:rPr lang="zh-CN" altLang="en-US" sz="2400" dirty="0">
                <a:latin typeface="宋体" panose="02010600030101010101" pitchFamily="2" charset="-122"/>
                <a:ea typeface="宋体" panose="02010600030101010101" pitchFamily="2" charset="-122"/>
                <a:cs typeface="宋体" panose="02010600030101010101" pitchFamily="2" charset="-122"/>
              </a:rPr>
              <a:t>有什么联系？ </a:t>
            </a:r>
          </a:p>
        </p:txBody>
      </p:sp>
      <p:pic>
        <p:nvPicPr>
          <p:cNvPr id="3" name="图片 2" descr="4-1-1"/>
          <p:cNvPicPr>
            <a:picLocks noChangeAspect="1"/>
          </p:cNvPicPr>
          <p:nvPr/>
        </p:nvPicPr>
        <p:blipFill>
          <a:blip r:embed="rId5"/>
          <a:srcRect r="33793"/>
          <a:stretch>
            <a:fillRect/>
          </a:stretch>
        </p:blipFill>
        <p:spPr>
          <a:xfrm>
            <a:off x="505460" y="3213100"/>
            <a:ext cx="5582285" cy="2893060"/>
          </a:xfrm>
          <a:prstGeom prst="rect">
            <a:avLst/>
          </a:prstGeom>
        </p:spPr>
      </p:pic>
      <p:sp>
        <p:nvSpPr>
          <p:cNvPr id="4" name="文本框 3"/>
          <p:cNvSpPr txBox="1"/>
          <p:nvPr>
            <p:custDataLst>
              <p:tags r:id="rId3"/>
            </p:custDataLst>
          </p:nvPr>
        </p:nvSpPr>
        <p:spPr>
          <a:xfrm>
            <a:off x="6297295" y="3213100"/>
            <a:ext cx="5500370" cy="2936240"/>
          </a:xfrm>
          <a:prstGeom prst="rect">
            <a:avLst/>
          </a:prstGeom>
          <a:noFill/>
        </p:spPr>
        <p:txBody>
          <a:bodyPr wrap="square" rtlCol="0">
            <a:noAutofit/>
          </a:bodyPr>
          <a:lstStyle/>
          <a:p>
            <a:pPr marL="285750" indent="-285750">
              <a:lnSpc>
                <a:spcPct val="120000"/>
              </a:lnSpc>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initcode</a:t>
            </a:r>
            <a:r>
              <a:rPr lang="en-US" altLang="zh-CN" dirty="0">
                <a:latin typeface="楷体" panose="02010609060101010101" charset="-122"/>
                <a:ea typeface="楷体" panose="02010609060101010101" charset="-122"/>
                <a:cs typeface="楷体" panose="02010609060101010101" charset="-122"/>
              </a:rPr>
              <a:t>[]</a:t>
            </a:r>
            <a:r>
              <a:rPr lang="zh-CN" altLang="en-US" dirty="0">
                <a:latin typeface="楷体" panose="02010609060101010101" charset="-122"/>
                <a:ea typeface="楷体" panose="02010609060101010101" charset="-122"/>
                <a:cs typeface="楷体" panose="02010609060101010101" charset="-122"/>
              </a:rPr>
              <a:t>数组包含一段用于初始化用户进程的机器代码</a:t>
            </a:r>
          </a:p>
          <a:p>
            <a:pPr marL="285750" indent="-285750">
              <a:lnSpc>
                <a:spcPct val="120000"/>
              </a:lnSpc>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这段机器码的目的是调用exec系统调用来运行/init程序</a:t>
            </a:r>
          </a:p>
          <a:p>
            <a:pPr marL="285750" indent="-285750">
              <a:lnSpc>
                <a:spcPct val="120000"/>
              </a:lnSpc>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sym typeface="+mn-ea"/>
              </a:rPr>
              <a:t>这些数字是由汇编器从汇编语言代码（位于initcode.S文件中）生成的机器码</a:t>
            </a:r>
            <a:endParaRPr lang="zh-CN" altLang="en-US" dirty="0">
              <a:latin typeface="楷体" panose="02010609060101010101" charset="-122"/>
              <a:ea typeface="楷体" panose="02010609060101010101" charset="-122"/>
              <a:cs typeface="楷体" panose="02010609060101010101" charset="-122"/>
            </a:endParaRPr>
          </a:p>
          <a:p>
            <a:endParaRPr lang="zh-CN" altLang="en-US" dirty="0">
              <a:latin typeface="楷体" panose="02010609060101010101" charset="-122"/>
              <a:ea typeface="楷体" panose="02010609060101010101" charset="-122"/>
              <a:cs typeface="楷体" panose="02010609060101010101" charset="-122"/>
            </a:endParaRPr>
          </a:p>
          <a:p>
            <a:r>
              <a:rPr lang="zh-CN" altLang="en-US" dirty="0">
                <a:latin typeface="楷体" panose="02010609060101010101" charset="-122"/>
                <a:ea typeface="楷体" panose="02010609060101010101" charset="-122"/>
                <a:cs typeface="楷体" panose="02010609060101010101" charset="-122"/>
              </a:rPr>
              <a:t>即，启动第一个init进程时，进程所对应的静态代码</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2" name="文本框 1"/>
          <p:cNvSpPr txBox="1"/>
          <p:nvPr/>
        </p:nvSpPr>
        <p:spPr>
          <a:xfrm>
            <a:off x="6490607" y="2702514"/>
            <a:ext cx="4864100" cy="3721100"/>
          </a:xfrm>
          <a:prstGeom prst="rect">
            <a:avLst/>
          </a:prstGeom>
          <a:noFill/>
        </p:spPr>
        <p:txBody>
          <a:bodyPr wrap="square" rtlCol="0">
            <a:noAutofit/>
          </a:bodyPr>
          <a:lstStyle/>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sym typeface="+mn-ea"/>
            </a:endParaRPr>
          </a:p>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sym typeface="+mn-ea"/>
              </a:rPr>
              <a:t>在XV6中，每个进程都在其自己的地址空间中运行。当创建一个新进程时，我们需要为它分配内存并设置其初始内容。</a:t>
            </a:r>
          </a:p>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sym typeface="+mn-ea"/>
            </a:endParaRPr>
          </a:p>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sym typeface="+mn-ea"/>
              </a:rPr>
              <a:t>在这种情况下，initcode</a:t>
            </a:r>
            <a:r>
              <a:rPr lang="en-US" altLang="zh-CN" dirty="0">
                <a:latin typeface="楷体" panose="02010609060101010101" charset="-122"/>
                <a:ea typeface="楷体" panose="02010609060101010101" charset="-122"/>
                <a:cs typeface="楷体" panose="02010609060101010101" charset="-122"/>
                <a:sym typeface="+mn-ea"/>
              </a:rPr>
              <a:t>[]</a:t>
            </a:r>
            <a:r>
              <a:rPr lang="zh-CN" altLang="en-US" dirty="0">
                <a:latin typeface="楷体" panose="02010609060101010101" charset="-122"/>
                <a:ea typeface="楷体" panose="02010609060101010101" charset="-122"/>
                <a:cs typeface="楷体" panose="02010609060101010101" charset="-122"/>
                <a:sym typeface="+mn-ea"/>
              </a:rPr>
              <a:t>是第一个用户进程的代码，所以它被复制到新进程的地址空间中，</a:t>
            </a:r>
            <a:r>
              <a:rPr lang="zh-CN" altLang="en-US" dirty="0">
                <a:latin typeface="楷体" panose="02010609060101010101" charset="-122"/>
                <a:ea typeface="楷体" panose="02010609060101010101" charset="-122"/>
                <a:cs typeface="楷体" panose="02010609060101010101" charset="-122"/>
              </a:rPr>
              <a:t>以便当内核将控制权转交给这个进程时，它可以运行这段代码来启动/init程序。</a:t>
            </a:r>
          </a:p>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a:p>
            <a:endParaRPr lang="zh-CN" altLang="en-US" dirty="0">
              <a:latin typeface="楷体" panose="02010609060101010101" charset="-122"/>
              <a:ea typeface="楷体" panose="02010609060101010101" charset="-122"/>
              <a:cs typeface="楷体" panose="02010609060101010101" charset="-122"/>
            </a:endParaRPr>
          </a:p>
          <a:p>
            <a:endParaRPr lang="zh-CN" altLang="en-US" dirty="0">
              <a:latin typeface="楷体" panose="02010609060101010101" charset="-122"/>
              <a:ea typeface="楷体" panose="02010609060101010101" charset="-122"/>
              <a:cs typeface="楷体" panose="02010609060101010101" charset="-122"/>
            </a:endParaRPr>
          </a:p>
        </p:txBody>
      </p:sp>
      <p:pic>
        <p:nvPicPr>
          <p:cNvPr id="3" name="图片 2" descr="4-1-2"/>
          <p:cNvPicPr>
            <a:picLocks noChangeAspect="1"/>
          </p:cNvPicPr>
          <p:nvPr/>
        </p:nvPicPr>
        <p:blipFill rotWithShape="1">
          <a:blip r:embed="rId4"/>
          <a:srcRect t="53649" r="10095"/>
          <a:stretch>
            <a:fillRect/>
          </a:stretch>
        </p:blipFill>
        <p:spPr>
          <a:xfrm>
            <a:off x="593876" y="3346933"/>
            <a:ext cx="5417820" cy="2265468"/>
          </a:xfrm>
          <a:prstGeom prst="rect">
            <a:avLst/>
          </a:prstGeom>
        </p:spPr>
      </p:pic>
      <p:sp>
        <p:nvSpPr>
          <p:cNvPr id="4" name="矩形 3"/>
          <p:cNvSpPr/>
          <p:nvPr/>
        </p:nvSpPr>
        <p:spPr>
          <a:xfrm>
            <a:off x="1183640" y="4208624"/>
            <a:ext cx="4113530" cy="288290"/>
          </a:xfrm>
          <a:prstGeom prst="rect">
            <a:avLst/>
          </a:prstGeom>
          <a:noFill/>
          <a:ln w="28575" cmpd="sng">
            <a:solidFill>
              <a:srgbClr val="C00000"/>
            </a:solidFill>
            <a:prstDash val="solid"/>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n w="38100">
                <a:solidFill>
                  <a:schemeClr val="tx1"/>
                </a:solidFill>
              </a:ln>
            </a:endParaRPr>
          </a:p>
        </p:txBody>
      </p:sp>
      <p:cxnSp>
        <p:nvCxnSpPr>
          <p:cNvPr id="5" name="直接箭头连接符 4"/>
          <p:cNvCxnSpPr>
            <a:stCxn id="4" idx="3"/>
          </p:cNvCxnSpPr>
          <p:nvPr/>
        </p:nvCxnSpPr>
        <p:spPr>
          <a:xfrm flipV="1">
            <a:off x="5297170" y="3207365"/>
            <a:ext cx="1354243" cy="1145404"/>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12"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13" name="深度视觉·原创设计 https://www.docer.com/works?userid=22383862"/>
          <p:cNvSpPr txBox="1"/>
          <p:nvPr/>
        </p:nvSpPr>
        <p:spPr>
          <a:xfrm>
            <a:off x="1022696" y="632328"/>
            <a:ext cx="6888558"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进程的启动</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15" name="文本框 14"/>
          <p:cNvSpPr txBox="1"/>
          <p:nvPr/>
        </p:nvSpPr>
        <p:spPr>
          <a:xfrm>
            <a:off x="1134110" y="1598386"/>
            <a:ext cx="9578340" cy="572464"/>
          </a:xfrm>
          <a:prstGeom prst="rect">
            <a:avLst/>
          </a:prstGeom>
          <a:noFill/>
        </p:spPr>
        <p:txBody>
          <a:bodyPr wrap="square" rtlCol="0">
            <a:spAutoFit/>
          </a:bodyPr>
          <a:lstStyle/>
          <a:p>
            <a:pPr marL="285750" indent="-285750">
              <a:lnSpc>
                <a:spcPct val="130000"/>
              </a:lnSpc>
              <a:buFont typeface="Wingdings" panose="05000000000000000000" charset="0"/>
              <a:buChar char="Ø"/>
            </a:pPr>
            <a:r>
              <a:rPr lang="zh-CN" altLang="en-US" sz="2400" dirty="0" smtClean="0">
                <a:latin typeface="宋体" panose="02010600030101010101" pitchFamily="2" charset="-122"/>
                <a:ea typeface="宋体" panose="02010600030101010101" pitchFamily="2" charset="-122"/>
                <a:cs typeface="宋体" panose="02010600030101010101" pitchFamily="2" charset="-122"/>
              </a:rPr>
              <a:t> 为什么</a:t>
            </a:r>
            <a:r>
              <a:rPr lang="zh-CN" altLang="en-US" sz="2400" dirty="0">
                <a:latin typeface="宋体" panose="02010600030101010101" pitchFamily="2" charset="-122"/>
                <a:ea typeface="宋体" panose="02010600030101010101" pitchFamily="2" charset="-122"/>
                <a:cs typeface="宋体" panose="02010600030101010101" pitchFamily="2" charset="-122"/>
              </a:rPr>
              <a:t>userinit()函数要把它拷贝到usr page中</a:t>
            </a:r>
            <a:r>
              <a:rPr lang="zh-CN" altLang="en-US" sz="2400" dirty="0" smtClean="0">
                <a:latin typeface="宋体" panose="02010600030101010101" pitchFamily="2" charset="-122"/>
                <a:ea typeface="宋体" panose="02010600030101010101" pitchFamily="2" charset="-122"/>
                <a:cs typeface="宋体" panose="02010600030101010101" pitchFamily="2" charset="-122"/>
              </a:rPr>
              <a:t>？</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10000"/>
              </a:lnSpc>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的启动</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626870"/>
            <a:ext cx="9578340" cy="1050290"/>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dirty="0">
                <a:latin typeface="宋体" panose="02010600030101010101" pitchFamily="2" charset="-122"/>
                <a:ea typeface="宋体" panose="02010600030101010101" pitchFamily="2" charset="-122"/>
                <a:cs typeface="宋体" panose="02010600030101010101" pitchFamily="2" charset="-122"/>
              </a:rPr>
              <a:t> </a:t>
            </a:r>
            <a:r>
              <a:rPr lang="zh-CN" altLang="en-US" sz="2400" dirty="0">
                <a:latin typeface="宋体" panose="02010600030101010101" pitchFamily="2" charset="-122"/>
                <a:ea typeface="宋体" panose="02010600030101010101" pitchFamily="2" charset="-122"/>
                <a:cs typeface="宋体" panose="02010600030101010101" pitchFamily="2" charset="-122"/>
              </a:rPr>
              <a:t>第一个进程启动后在用户态执行的程序是什么？这个程序执行了哪个系统调用？</a:t>
            </a:r>
          </a:p>
        </p:txBody>
      </p:sp>
      <p:sp>
        <p:nvSpPr>
          <p:cNvPr id="2" name="文本框 1"/>
          <p:cNvSpPr txBox="1"/>
          <p:nvPr/>
        </p:nvSpPr>
        <p:spPr>
          <a:xfrm>
            <a:off x="5703570" y="2770505"/>
            <a:ext cx="5593715" cy="3481070"/>
          </a:xfrm>
          <a:prstGeom prst="rect">
            <a:avLst/>
          </a:prstGeom>
          <a:noFill/>
        </p:spPr>
        <p:txBody>
          <a:bodyPr wrap="square" rtlCol="0">
            <a:noAutofit/>
          </a:bodyPr>
          <a:lstStyle/>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在XV6操作系统中，第一个用户态进程执行的程序是initcode，这是一个非常简单的程序，其主要目的是调用exec("/init")。</a:t>
            </a:r>
          </a:p>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sym typeface="+mn-ea"/>
              </a:rPr>
              <a:t>在main函数中，在调用userinit之后，它调用了mpmain函数。接下来进入scheduler函数，从进程表中找到可运行的（state为RUNNABLE的）进程并执行。而由于开始时只有userinit创建的一个进程是RUNNABLE的，所以scheduler所最开始运行的程序就是这个程序。</a:t>
            </a:r>
          </a:p>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p:txBody>
      </p:sp>
      <p:pic>
        <p:nvPicPr>
          <p:cNvPr id="3" name="图片 2" descr="4-2"/>
          <p:cNvPicPr>
            <a:picLocks noChangeAspect="1"/>
          </p:cNvPicPr>
          <p:nvPr/>
        </p:nvPicPr>
        <p:blipFill>
          <a:blip r:embed="rId6"/>
          <a:srcRect b="30834"/>
          <a:stretch>
            <a:fillRect/>
          </a:stretch>
        </p:blipFill>
        <p:spPr>
          <a:xfrm>
            <a:off x="505460" y="2770505"/>
            <a:ext cx="4513580" cy="3763010"/>
          </a:xfrm>
          <a:prstGeom prst="rect">
            <a:avLst/>
          </a:prstGeom>
        </p:spPr>
      </p:pic>
      <p:pic>
        <p:nvPicPr>
          <p:cNvPr id="4" name="图片 3" descr="4-2"/>
          <p:cNvPicPr>
            <a:picLocks noChangeAspect="1"/>
          </p:cNvPicPr>
          <p:nvPr>
            <p:custDataLst>
              <p:tags r:id="rId3"/>
            </p:custDataLst>
          </p:nvPr>
        </p:nvPicPr>
        <p:blipFill>
          <a:blip r:embed="rId6"/>
          <a:srcRect l="7" t="66657" r="31450" b="2519"/>
          <a:stretch>
            <a:fillRect/>
          </a:stretch>
        </p:blipFill>
        <p:spPr>
          <a:xfrm>
            <a:off x="2336800" y="4065905"/>
            <a:ext cx="3093720" cy="1677035"/>
          </a:xfrm>
          <a:prstGeom prst="rect">
            <a:avLst/>
          </a:prstGeom>
        </p:spPr>
      </p:pic>
      <p:sp>
        <p:nvSpPr>
          <p:cNvPr id="5" name="矩形 4"/>
          <p:cNvSpPr/>
          <p:nvPr/>
        </p:nvSpPr>
        <p:spPr>
          <a:xfrm>
            <a:off x="907415" y="5896610"/>
            <a:ext cx="1138555" cy="25082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矩形 5"/>
          <p:cNvSpPr/>
          <p:nvPr>
            <p:custDataLst>
              <p:tags r:id="rId4"/>
            </p:custDataLst>
          </p:nvPr>
        </p:nvSpPr>
        <p:spPr>
          <a:xfrm>
            <a:off x="2608580" y="5492115"/>
            <a:ext cx="1138555" cy="25082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15" name="深度视觉·原创设计 https://www.docer.com/works?userid=22383862"/>
          <p:cNvSpPr txBox="1"/>
          <p:nvPr/>
        </p:nvSpPr>
        <p:spPr>
          <a:xfrm>
            <a:off x="1022696" y="632328"/>
            <a:ext cx="6888558"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进程的启动</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10000"/>
              </a:lnSpc>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的启动</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626870"/>
            <a:ext cx="9578340" cy="1050290"/>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a:latin typeface="宋体" panose="02010600030101010101" pitchFamily="2" charset="-122"/>
                <a:ea typeface="宋体" panose="02010600030101010101" pitchFamily="2" charset="-122"/>
                <a:cs typeface="宋体" panose="02010600030101010101" pitchFamily="2" charset="-122"/>
              </a:rPr>
              <a:t> </a:t>
            </a:r>
            <a:r>
              <a:rPr lang="zh-CN" altLang="en-US" sz="2400">
                <a:latin typeface="宋体" panose="02010600030101010101" pitchFamily="2" charset="-122"/>
                <a:ea typeface="宋体" panose="02010600030101010101" pitchFamily="2" charset="-122"/>
                <a:cs typeface="宋体" panose="02010600030101010101" pitchFamily="2" charset="-122"/>
              </a:rPr>
              <a:t>第一个进程启动后在用户态执行的程序是什么？这个程序执行了哪个系统调用？</a:t>
            </a:r>
          </a:p>
        </p:txBody>
      </p:sp>
      <p:pic>
        <p:nvPicPr>
          <p:cNvPr id="38" name="图片 37" descr="3b333634343832373bd7f3bcfdcdb7"/>
          <p:cNvPicPr>
            <a:picLocks noChangeAspect="1"/>
          </p:cNvPicPr>
          <p:nvPr/>
        </p:nvPicPr>
        <p:blipFill>
          <a:blip r:embed="rId4"/>
          <a:stretch>
            <a:fillRect/>
          </a:stretch>
        </p:blipFill>
        <p:spPr>
          <a:xfrm>
            <a:off x="1245870" y="2853055"/>
            <a:ext cx="452120" cy="452120"/>
          </a:xfrm>
          <a:prstGeom prst="rect">
            <a:avLst/>
          </a:prstGeom>
        </p:spPr>
      </p:pic>
      <p:sp>
        <p:nvSpPr>
          <p:cNvPr id="2" name="文本框 1"/>
          <p:cNvSpPr txBox="1"/>
          <p:nvPr/>
        </p:nvSpPr>
        <p:spPr>
          <a:xfrm>
            <a:off x="2011045" y="2853055"/>
            <a:ext cx="8622030" cy="2936240"/>
          </a:xfrm>
          <a:prstGeom prst="rect">
            <a:avLst/>
          </a:prstGeom>
          <a:noFill/>
        </p:spPr>
        <p:txBody>
          <a:bodyPr wrap="square" rtlCol="0">
            <a:noAutofit/>
          </a:bodyPr>
          <a:lstStyle/>
          <a:p>
            <a:pPr>
              <a:lnSpc>
                <a:spcPct val="120000"/>
              </a:lnSpc>
            </a:pPr>
            <a:r>
              <a:rPr lang="zh-CN" altLang="en-US" sz="2000">
                <a:latin typeface="楷体" panose="02010609060101010101" charset="-122"/>
                <a:ea typeface="楷体" panose="02010609060101010101" charset="-122"/>
                <a:cs typeface="楷体" panose="02010609060101010101" charset="-122"/>
              </a:rPr>
              <a:t>initcode执行了exec系统调用。exec系统调用的功能是替换当前进程的地址空间和执行上下文为指定的程序（在这种情况下是/init）。换句话说，exec会加载/init程序并开始执行它，而initcode程序的执行则结束。</a:t>
            </a:r>
          </a:p>
          <a:p>
            <a:pPr>
              <a:lnSpc>
                <a:spcPct val="120000"/>
              </a:lnSpc>
            </a:pPr>
            <a:endParaRPr lang="zh-CN" altLang="en-US" sz="2000">
              <a:latin typeface="楷体" panose="02010609060101010101" charset="-122"/>
              <a:ea typeface="楷体" panose="02010609060101010101" charset="-122"/>
              <a:cs typeface="楷体" panose="02010609060101010101" charset="-122"/>
            </a:endParaRPr>
          </a:p>
          <a:p>
            <a:pPr>
              <a:lnSpc>
                <a:spcPct val="120000"/>
              </a:lnSpc>
            </a:pPr>
            <a:endParaRPr lang="zh-CN" altLang="en-US" sz="2000">
              <a:latin typeface="楷体" panose="02010609060101010101" charset="-122"/>
              <a:ea typeface="楷体" panose="02010609060101010101" charset="-122"/>
              <a:cs typeface="楷体" panose="02010609060101010101" charset="-122"/>
            </a:endParaRPr>
          </a:p>
        </p:txBody>
      </p:sp>
      <p:sp>
        <p:nvSpPr>
          <p:cNvPr id="11"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12" name="深度视觉·原创设计 https://www.docer.com/works?userid=22383862"/>
          <p:cNvSpPr txBox="1"/>
          <p:nvPr/>
        </p:nvSpPr>
        <p:spPr>
          <a:xfrm>
            <a:off x="1022696" y="632328"/>
            <a:ext cx="6888558"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进程的启动</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6"/>
          <a:stretch>
            <a:fillRect/>
          </a:stretch>
        </p:blipFill>
        <p:spPr>
          <a:xfrm>
            <a:off x="154992" y="1945143"/>
            <a:ext cx="7322393" cy="4767288"/>
          </a:xfrm>
          <a:prstGeom prst="rect">
            <a:avLst/>
          </a:prstGeom>
        </p:spPr>
      </p:pic>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1022696" y="632328"/>
            <a:ext cx="6888558" cy="4160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smtClean="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a:t>
            </a:r>
            <a:r>
              <a:rPr lang="zh-CN" altLang="en-US" sz="2800" b="1" spc="300" dirty="0" smtClean="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代码详解</a:t>
            </a:r>
            <a:endParaRPr lang="zh-CN" altLang="en-US" sz="2800" b="1" spc="300" dirty="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682202" y="1317395"/>
            <a:ext cx="9578340" cy="572464"/>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dirty="0" err="1">
                <a:latin typeface="宋体" panose="02010600030101010101" pitchFamily="2" charset="-122"/>
                <a:ea typeface="宋体" panose="02010600030101010101" pitchFamily="2" charset="-122"/>
                <a:cs typeface="宋体" panose="02010600030101010101" pitchFamily="2" charset="-122"/>
              </a:rPr>
              <a:t>e</a:t>
            </a:r>
            <a:r>
              <a:rPr lang="en-US" altLang="zh-CN" sz="2400" dirty="0" err="1" smtClean="0">
                <a:latin typeface="宋体" panose="02010600030101010101" pitchFamily="2" charset="-122"/>
                <a:ea typeface="宋体" panose="02010600030101010101" pitchFamily="2" charset="-122"/>
                <a:cs typeface="宋体" panose="02010600030101010101" pitchFamily="2" charset="-122"/>
              </a:rPr>
              <a:t>xec.c</a:t>
            </a:r>
            <a:r>
              <a:rPr lang="zh-CN" altLang="en-US" sz="2400" dirty="0" smtClean="0">
                <a:latin typeface="宋体" panose="02010600030101010101" pitchFamily="2" charset="-122"/>
                <a:ea typeface="宋体" panose="02010600030101010101" pitchFamily="2" charset="-122"/>
                <a:cs typeface="宋体" panose="02010600030101010101" pitchFamily="2" charset="-122"/>
              </a:rPr>
              <a:t>中的</a:t>
            </a:r>
            <a:r>
              <a:rPr lang="en-US" altLang="zh-CN" sz="2400" dirty="0" smtClean="0">
                <a:latin typeface="宋体" panose="02010600030101010101" pitchFamily="2" charset="-122"/>
                <a:ea typeface="宋体" panose="02010600030101010101" pitchFamily="2" charset="-122"/>
                <a:cs typeface="宋体" panose="02010600030101010101" pitchFamily="2" charset="-122"/>
              </a:rPr>
              <a:t>exec()(</a:t>
            </a:r>
            <a:r>
              <a:rPr lang="zh-CN" altLang="en-US" sz="2400" dirty="0" smtClean="0">
                <a:latin typeface="宋体" panose="02010600030101010101" pitchFamily="2" charset="-122"/>
                <a:ea typeface="宋体" panose="02010600030101010101" pitchFamily="2" charset="-122"/>
                <a:cs typeface="宋体" panose="02010600030101010101" pitchFamily="2" charset="-122"/>
              </a:rPr>
              <a:t>由于这部分代码较长，我们详细讲解重点部分</a:t>
            </a:r>
            <a:r>
              <a:rPr lang="en-US" altLang="zh-CN" sz="2400" dirty="0" smtClean="0">
                <a:latin typeface="宋体" panose="02010600030101010101" pitchFamily="2" charset="-122"/>
                <a:ea typeface="宋体" panose="02010600030101010101" pitchFamily="2" charset="-122"/>
                <a:cs typeface="宋体" panose="02010600030101010101" pitchFamily="2" charset="-122"/>
              </a:rPr>
              <a:t>  </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custDataLst>
              <p:tags r:id="rId3"/>
            </p:custDataLst>
          </p:nvPr>
        </p:nvSpPr>
        <p:spPr>
          <a:xfrm>
            <a:off x="7660381" y="1808579"/>
            <a:ext cx="4401185" cy="4267200"/>
          </a:xfrm>
          <a:prstGeom prst="rect">
            <a:avLst/>
          </a:prstGeom>
          <a:noFill/>
        </p:spPr>
        <p:txBody>
          <a:bodyPr wrap="square" rtlCol="0">
            <a:noAutofit/>
          </a:bodyPr>
          <a:lstStyle/>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在此之前，还有打开指定文件以及锁定该文件的</a:t>
            </a:r>
            <a:r>
              <a:rPr lang="en-US" altLang="zh-CN" dirty="0" err="1" smtClean="0">
                <a:latin typeface="楷体" panose="02010609060101010101" charset="-122"/>
                <a:ea typeface="楷体" panose="02010609060101010101" charset="-122"/>
                <a:cs typeface="楷体" panose="02010609060101010101" charset="-122"/>
              </a:rPr>
              <a:t>inode</a:t>
            </a:r>
            <a:r>
              <a:rPr lang="zh-CN" altLang="en-US" dirty="0" smtClean="0">
                <a:latin typeface="楷体" panose="02010609060101010101" charset="-122"/>
                <a:ea typeface="楷体" panose="02010609060101010101" charset="-122"/>
                <a:cs typeface="楷体" panose="02010609060101010101" charset="-122"/>
              </a:rPr>
              <a:t>结构的操作。</a:t>
            </a: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en-US" altLang="zh-CN" dirty="0">
                <a:latin typeface="楷体" panose="02010609060101010101" charset="-122"/>
                <a:ea typeface="楷体" panose="02010609060101010101" charset="-122"/>
                <a:cs typeface="楷体" panose="02010609060101010101" charset="-122"/>
              </a:rPr>
              <a:t>ELF</a:t>
            </a:r>
            <a:r>
              <a:rPr lang="zh-CN" altLang="en-US" dirty="0">
                <a:latin typeface="楷体" panose="02010609060101010101" charset="-122"/>
                <a:ea typeface="楷体" panose="02010609060101010101" charset="-122"/>
                <a:cs typeface="楷体" panose="02010609060101010101" charset="-122"/>
              </a:rPr>
              <a:t>文件验证</a:t>
            </a:r>
            <a:r>
              <a:rPr lang="en-US" altLang="zh-CN" dirty="0" smtClean="0">
                <a:latin typeface="楷体" panose="02010609060101010101" charset="-122"/>
                <a:ea typeface="楷体" panose="02010609060101010101" charset="-122"/>
                <a:cs typeface="楷体" panose="02010609060101010101" charset="-122"/>
              </a:rPr>
              <a:t>:</a:t>
            </a:r>
            <a:r>
              <a:rPr lang="zh-CN" altLang="en-US" dirty="0" smtClean="0">
                <a:latin typeface="楷体" panose="02010609060101010101" charset="-122"/>
                <a:ea typeface="楷体" panose="02010609060101010101" charset="-122"/>
                <a:cs typeface="楷体" panose="02010609060101010101" charset="-122"/>
              </a:rPr>
              <a:t>读取</a:t>
            </a:r>
            <a:r>
              <a:rPr lang="en-US" altLang="zh-CN" dirty="0">
                <a:latin typeface="楷体" panose="02010609060101010101" charset="-122"/>
                <a:ea typeface="楷体" panose="02010609060101010101" charset="-122"/>
                <a:cs typeface="楷体" panose="02010609060101010101" charset="-122"/>
              </a:rPr>
              <a:t>ELF</a:t>
            </a:r>
            <a:r>
              <a:rPr lang="zh-CN" altLang="en-US" dirty="0">
                <a:latin typeface="楷体" panose="02010609060101010101" charset="-122"/>
                <a:ea typeface="楷体" panose="02010609060101010101" charset="-122"/>
                <a:cs typeface="楷体" panose="02010609060101010101" charset="-122"/>
              </a:rPr>
              <a:t>文件的头部</a:t>
            </a:r>
            <a:r>
              <a:rPr lang="zh-CN" altLang="en-US" dirty="0" smtClean="0">
                <a:latin typeface="楷体" panose="02010609060101010101" charset="-122"/>
                <a:ea typeface="楷体" panose="02010609060101010101" charset="-122"/>
                <a:cs typeface="楷体" panose="02010609060101010101" charset="-122"/>
              </a:rPr>
              <a:t>信息并检查是否需要进行错误处理</a:t>
            </a:r>
            <a:endParaRPr lang="zh-CN" altLang="en-US" dirty="0">
              <a:latin typeface="楷体" panose="02010609060101010101" charset="-122"/>
              <a:ea typeface="楷体" panose="02010609060101010101" charset="-122"/>
              <a:cs typeface="楷体" panose="02010609060101010101" charset="-122"/>
            </a:endParaRPr>
          </a:p>
          <a:p>
            <a:endParaRPr lang="en-US" altLang="zh-CN" dirty="0" smtClean="0">
              <a:latin typeface="楷体" panose="02010609060101010101" charset="-122"/>
              <a:ea typeface="楷体" panose="02010609060101010101" charset="-122"/>
              <a:cs typeface="楷体" panose="02010609060101010101" charset="-122"/>
            </a:endParaRPr>
          </a:p>
          <a:p>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读取头部</a:t>
            </a: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筛选要加载的段</a:t>
            </a:r>
            <a:r>
              <a:rPr lang="zh-CN" altLang="en-US" dirty="0" smtClean="0">
                <a:latin typeface="楷体" panose="02010609060101010101" charset="-122"/>
                <a:ea typeface="楷体" panose="02010609060101010101" charset="-122"/>
                <a:cs typeface="楷体" panose="02010609060101010101" charset="-122"/>
              </a:rPr>
              <a:t>：只需加载需要</a:t>
            </a:r>
            <a:r>
              <a:rPr lang="en-US" altLang="zh-CN" dirty="0" smtClean="0">
                <a:latin typeface="楷体" panose="02010609060101010101" charset="-122"/>
                <a:ea typeface="楷体" panose="02010609060101010101" charset="-122"/>
                <a:cs typeface="楷体" panose="02010609060101010101" charset="-122"/>
              </a:rPr>
              <a:t>load</a:t>
            </a:r>
            <a:r>
              <a:rPr lang="zh-CN" altLang="en-US" dirty="0" smtClean="0">
                <a:latin typeface="楷体" panose="02010609060101010101" charset="-122"/>
                <a:ea typeface="楷体" panose="02010609060101010101" charset="-122"/>
                <a:cs typeface="楷体" panose="02010609060101010101" charset="-122"/>
              </a:rPr>
              <a:t>的</a:t>
            </a: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进行一系列错误检查</a:t>
            </a: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内存</a:t>
            </a:r>
            <a:r>
              <a:rPr lang="zh-CN" altLang="en-US" dirty="0">
                <a:latin typeface="楷体" panose="02010609060101010101" charset="-122"/>
                <a:ea typeface="楷体" panose="02010609060101010101" charset="-122"/>
                <a:cs typeface="楷体" panose="02010609060101010101" charset="-122"/>
              </a:rPr>
              <a:t>分配：为选定的段分配内存空间</a:t>
            </a:r>
            <a:r>
              <a:rPr lang="zh-CN" altLang="en-US" dirty="0" smtClean="0">
                <a:latin typeface="楷体" panose="02010609060101010101" charset="-122"/>
                <a:ea typeface="楷体" panose="02010609060101010101" charset="-122"/>
                <a:cs typeface="楷体" panose="02010609060101010101" charset="-122"/>
              </a:rPr>
              <a:t>。</a:t>
            </a: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段加载</a:t>
            </a:r>
            <a:r>
              <a:rPr lang="zh-CN" altLang="en-US" dirty="0" smtClean="0">
                <a:latin typeface="楷体" panose="02010609060101010101" charset="-122"/>
                <a:ea typeface="楷体" panose="02010609060101010101" charset="-122"/>
                <a:cs typeface="楷体" panose="02010609060101010101" charset="-122"/>
              </a:rPr>
              <a:t>：将</a:t>
            </a:r>
            <a:r>
              <a:rPr lang="zh-CN" altLang="en-US" dirty="0">
                <a:latin typeface="楷体" panose="02010609060101010101" charset="-122"/>
                <a:ea typeface="楷体" panose="02010609060101010101" charset="-122"/>
                <a:cs typeface="楷体" panose="02010609060101010101" charset="-122"/>
              </a:rPr>
              <a:t>段的内容从</a:t>
            </a:r>
            <a:r>
              <a:rPr lang="en-US" altLang="zh-CN" dirty="0">
                <a:latin typeface="楷体" panose="02010609060101010101" charset="-122"/>
                <a:ea typeface="楷体" panose="02010609060101010101" charset="-122"/>
                <a:cs typeface="楷体" panose="02010609060101010101" charset="-122"/>
              </a:rPr>
              <a:t>ELF</a:t>
            </a:r>
            <a:r>
              <a:rPr lang="zh-CN" altLang="en-US" dirty="0">
                <a:latin typeface="楷体" panose="02010609060101010101" charset="-122"/>
                <a:ea typeface="楷体" panose="02010609060101010101" charset="-122"/>
                <a:cs typeface="楷体" panose="02010609060101010101" charset="-122"/>
              </a:rPr>
              <a:t>文件读取并加载到之前分配的内存中。</a:t>
            </a:r>
          </a:p>
        </p:txBody>
      </p:sp>
      <p:sp>
        <p:nvSpPr>
          <p:cNvPr id="12" name="矩形 11"/>
          <p:cNvSpPr/>
          <p:nvPr/>
        </p:nvSpPr>
        <p:spPr>
          <a:xfrm>
            <a:off x="154992" y="2163076"/>
            <a:ext cx="5467773" cy="884923"/>
          </a:xfrm>
          <a:prstGeom prst="rect">
            <a:avLst/>
          </a:prstGeom>
          <a:noFill/>
          <a:ln w="28575" cmpd="sng">
            <a:solidFill>
              <a:srgbClr val="C00000"/>
            </a:solidFill>
            <a:prstDash val="solid"/>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n w="38100">
                <a:solidFill>
                  <a:schemeClr val="tx1"/>
                </a:solidFill>
              </a:ln>
            </a:endParaRPr>
          </a:p>
        </p:txBody>
      </p:sp>
      <p:cxnSp>
        <p:nvCxnSpPr>
          <p:cNvPr id="13" name="直接箭头连接符 12"/>
          <p:cNvCxnSpPr>
            <a:stCxn id="12" idx="3"/>
          </p:cNvCxnSpPr>
          <p:nvPr/>
        </p:nvCxnSpPr>
        <p:spPr>
          <a:xfrm>
            <a:off x="5622765" y="2605538"/>
            <a:ext cx="2112382" cy="232489"/>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4321628" y="5188857"/>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1001486" y="798285"/>
            <a:ext cx="942238" cy="870857"/>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4" name="深度视觉·原创设计 https://www.docer.com/works?userid=22383862"/>
          <p:cNvSpPr/>
          <p:nvPr/>
        </p:nvSpPr>
        <p:spPr>
          <a:xfrm>
            <a:off x="1364342" y="1233714"/>
            <a:ext cx="3497944" cy="439057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 name="深度视觉·原创设计 https://www.docer.com/works?userid=22383862"/>
          <p:cNvSpPr/>
          <p:nvPr/>
        </p:nvSpPr>
        <p:spPr>
          <a:xfrm>
            <a:off x="1524001" y="3588821"/>
            <a:ext cx="3178628" cy="461664"/>
          </a:xfrm>
          <a:prstGeom prst="roundRect">
            <a:avLst>
              <a:gd name="adj" fmla="val 2593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txBox="1"/>
          <p:nvPr/>
        </p:nvSpPr>
        <p:spPr>
          <a:xfrm>
            <a:off x="1857829" y="2104572"/>
            <a:ext cx="2525486" cy="1200329"/>
          </a:xfrm>
          <a:prstGeom prst="rect">
            <a:avLst/>
          </a:prstGeom>
          <a:noFill/>
        </p:spPr>
        <p:txBody>
          <a:bodyPr wrap="square" rtlCol="0">
            <a:spAutoFit/>
          </a:bodyPr>
          <a:lstStyle/>
          <a:p>
            <a:pPr algn="ctr"/>
            <a:r>
              <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目录</a:t>
            </a:r>
          </a:p>
        </p:txBody>
      </p:sp>
      <p:sp>
        <p:nvSpPr>
          <p:cNvPr id="7" name="深度视觉·原创设计 https://www.docer.com/works?userid=22383862"/>
          <p:cNvSpPr txBox="1"/>
          <p:nvPr/>
        </p:nvSpPr>
        <p:spPr>
          <a:xfrm>
            <a:off x="1857829" y="3588820"/>
            <a:ext cx="2525486" cy="461665"/>
          </a:xfrm>
          <a:prstGeom prst="rect">
            <a:avLst/>
          </a:prstGeom>
          <a:noFill/>
        </p:spPr>
        <p:txBody>
          <a:bodyPr wrap="square" rtlCol="0">
            <a:spAutoFit/>
          </a:bodyPr>
          <a:lstStyle/>
          <a:p>
            <a:pPr algn="dist"/>
            <a:r>
              <a:rPr lang="en-US" altLang="zh-CN" sz="2400" dirty="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CONTENT</a:t>
            </a:r>
            <a:endParaRPr lang="zh-CN" altLang="en-US" sz="2400" dirty="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endParaRPr>
          </a:p>
        </p:txBody>
      </p:sp>
      <p:sp>
        <p:nvSpPr>
          <p:cNvPr id="8" name="深度视觉·原创设计 https://www.docer.com/works?userid=22383862"/>
          <p:cNvSpPr/>
          <p:nvPr/>
        </p:nvSpPr>
        <p:spPr>
          <a:xfrm>
            <a:off x="6313715" y="1366113"/>
            <a:ext cx="781050" cy="781050"/>
          </a:xfrm>
          <a:prstGeom prst="oct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01</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9" name="深度视觉·原创设计 https://www.docer.com/works?userid=22383862"/>
          <p:cNvSpPr txBox="1"/>
          <p:nvPr/>
        </p:nvSpPr>
        <p:spPr>
          <a:xfrm>
            <a:off x="7228115" y="1367999"/>
            <a:ext cx="3619500" cy="521970"/>
          </a:xfrm>
          <a:prstGeom prst="rect">
            <a:avLst/>
          </a:prstGeom>
          <a:noFill/>
        </p:spPr>
        <p:txBody>
          <a:bodyPr wrap="square" rtlCol="0">
            <a:spAutoFit/>
          </a:bodyPr>
          <a:lstStyle/>
          <a:p>
            <a:r>
              <a:rPr lang="zh-CN" altLang="en-US" sz="280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前置问题：第零部分</a:t>
            </a:r>
          </a:p>
        </p:txBody>
      </p:sp>
      <p:sp>
        <p:nvSpPr>
          <p:cNvPr id="10" name="深度视觉·原创设计 https://www.docer.com/works?userid=22383862"/>
          <p:cNvSpPr txBox="1"/>
          <p:nvPr/>
        </p:nvSpPr>
        <p:spPr>
          <a:xfrm flipH="1">
            <a:off x="6844347" y="1890054"/>
            <a:ext cx="3640548" cy="368300"/>
          </a:xfrm>
          <a:prstGeom prst="rect">
            <a:avLst/>
          </a:prstGeom>
          <a:noFill/>
        </p:spPr>
        <p:txBody>
          <a:bodyPr wrap="square" rtlCol="0">
            <a:spAutoFit/>
          </a:bodyPr>
          <a:lstStyle/>
          <a:p>
            <a:pPr algn="r">
              <a:lnSpc>
                <a:spcPct val="150000"/>
              </a:lnSpc>
            </a:pPr>
            <a:r>
              <a:rPr lang="en-US" altLang="zh-CN" sz="12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lang="zh-CN" altLang="en-US" sz="12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初识</a:t>
            </a:r>
            <a:r>
              <a:rPr lang="en-US" altLang="zh-CN" sz="12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xv6</a:t>
            </a:r>
            <a:endParaRPr lang="en-US" altLang="zh-CN" sz="12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1" name="深度视觉·原创设计 https://www.docer.com/works?userid=22383862"/>
          <p:cNvSpPr/>
          <p:nvPr/>
        </p:nvSpPr>
        <p:spPr>
          <a:xfrm>
            <a:off x="6313715" y="2521144"/>
            <a:ext cx="781050" cy="781050"/>
          </a:xfrm>
          <a:prstGeom prst="oct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02</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2" name="深度视觉·原创设计 https://www.docer.com/works?userid=22383862"/>
          <p:cNvSpPr txBox="1"/>
          <p:nvPr/>
        </p:nvSpPr>
        <p:spPr>
          <a:xfrm>
            <a:off x="7228115" y="2523030"/>
            <a:ext cx="3619500" cy="521970"/>
          </a:xfrm>
          <a:prstGeom prst="rect">
            <a:avLst/>
          </a:prstGeom>
          <a:noFill/>
        </p:spPr>
        <p:txBody>
          <a:bodyPr wrap="square" rtlCol="0">
            <a:spAutoFit/>
          </a:bodyPr>
          <a:lstStyle/>
          <a:p>
            <a:r>
              <a:rPr lang="zh-CN" altLang="en-US" sz="28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第四部分：代码速览</a:t>
            </a:r>
          </a:p>
        </p:txBody>
      </p:sp>
      <p:sp>
        <p:nvSpPr>
          <p:cNvPr id="13" name="深度视觉·原创设计 https://www.docer.com/works?userid=22383862"/>
          <p:cNvSpPr txBox="1"/>
          <p:nvPr/>
        </p:nvSpPr>
        <p:spPr>
          <a:xfrm flipH="1">
            <a:off x="6844347" y="3045085"/>
            <a:ext cx="3640548" cy="368300"/>
          </a:xfrm>
          <a:prstGeom prst="rect">
            <a:avLst/>
          </a:prstGeom>
          <a:noFill/>
        </p:spPr>
        <p:txBody>
          <a:bodyPr wrap="square" rtlCol="0">
            <a:spAutoFit/>
          </a:bodyPr>
          <a:lstStyle/>
          <a:p>
            <a:pPr algn="r">
              <a:lnSpc>
                <a:spcPct val="150000"/>
              </a:lnSpc>
            </a:pPr>
            <a:r>
              <a:rPr lang="en-US" altLang="zh-CN" sz="12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lang="zh-CN" altLang="en-US" sz="12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进程的运行</a:t>
            </a:r>
            <a:r>
              <a:rPr lang="en-US" altLang="zh-CN" sz="12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proc.c &amp; init.c &amp; exec.c</a:t>
            </a:r>
            <a:endParaRPr lang="en-US" altLang="zh-CN" sz="12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4" name="深度视觉·原创设计 https://www.docer.com/works?userid=22383862"/>
          <p:cNvSpPr/>
          <p:nvPr/>
        </p:nvSpPr>
        <p:spPr>
          <a:xfrm>
            <a:off x="6313715" y="3676175"/>
            <a:ext cx="781050" cy="781050"/>
          </a:xfrm>
          <a:prstGeom prst="oct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03</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5" name="深度视觉·原创设计 https://www.docer.com/works?userid=22383862"/>
          <p:cNvSpPr txBox="1"/>
          <p:nvPr/>
        </p:nvSpPr>
        <p:spPr>
          <a:xfrm>
            <a:off x="7228115" y="3678061"/>
            <a:ext cx="3619500" cy="521970"/>
          </a:xfrm>
          <a:prstGeom prst="rect">
            <a:avLst/>
          </a:prstGeom>
          <a:noFill/>
        </p:spPr>
        <p:txBody>
          <a:bodyPr wrap="square" rtlCol="0">
            <a:spAutoFit/>
          </a:bodyPr>
          <a:lstStyle/>
          <a:p>
            <a:r>
              <a:rPr lang="zh-CN" altLang="en-US" sz="28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第四部分：基础题</a:t>
            </a:r>
          </a:p>
        </p:txBody>
      </p:sp>
      <p:sp>
        <p:nvSpPr>
          <p:cNvPr id="16" name="深度视觉·原创设计 https://www.docer.com/works?userid=22383862"/>
          <p:cNvSpPr txBox="1"/>
          <p:nvPr/>
        </p:nvSpPr>
        <p:spPr>
          <a:xfrm flipH="1">
            <a:off x="6844347" y="4311241"/>
            <a:ext cx="3640548" cy="368300"/>
          </a:xfrm>
          <a:prstGeom prst="rect">
            <a:avLst/>
          </a:prstGeom>
          <a:noFill/>
        </p:spPr>
        <p:txBody>
          <a:bodyPr wrap="square" rtlCol="0">
            <a:spAutoFit/>
          </a:bodyPr>
          <a:lstStyle/>
          <a:p>
            <a:pPr algn="r">
              <a:lnSpc>
                <a:spcPct val="150000"/>
              </a:lnSpc>
            </a:pPr>
            <a:r>
              <a:rPr lang="en-US" altLang="zh-CN" sz="12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lang="zh-CN" altLang="en-US" sz="12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进程的运行</a:t>
            </a:r>
            <a:endParaRPr lang="en-US" altLang="zh-CN" sz="12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7" name="深度视觉·原创设计 https://www.docer.com/works?userid=22383862"/>
          <p:cNvSpPr/>
          <p:nvPr/>
        </p:nvSpPr>
        <p:spPr>
          <a:xfrm>
            <a:off x="6313715" y="4831206"/>
            <a:ext cx="781050" cy="781050"/>
          </a:xfrm>
          <a:prstGeom prst="oct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汉仪正圆-55W" panose="00020600040101010101" pitchFamily="18" charset="-122"/>
                <a:ea typeface="汉仪正圆-55W" panose="00020600040101010101" pitchFamily="18" charset="-122"/>
                <a:sym typeface="汉仪正圆-55W" panose="00020600040101010101" pitchFamily="18" charset="-122"/>
              </a:rPr>
              <a:t>04</a:t>
            </a:r>
            <a:endParaRPr lang="zh-CN" altLang="en-US" sz="2400"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18" name="深度视觉·原创设计 https://www.docer.com/works?userid=22383862"/>
          <p:cNvSpPr txBox="1"/>
          <p:nvPr/>
        </p:nvSpPr>
        <p:spPr>
          <a:xfrm>
            <a:off x="7228115" y="4833092"/>
            <a:ext cx="3619500" cy="521970"/>
          </a:xfrm>
          <a:prstGeom prst="rect">
            <a:avLst/>
          </a:prstGeom>
          <a:noFill/>
        </p:spPr>
        <p:txBody>
          <a:bodyPr wrap="square" rtlCol="0">
            <a:spAutoFit/>
          </a:bodyPr>
          <a:lstStyle/>
          <a:p>
            <a:r>
              <a:rPr lang="zh-CN" altLang="en-US" sz="28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第四部分：进阶题</a:t>
            </a:r>
          </a:p>
        </p:txBody>
      </p:sp>
      <p:sp>
        <p:nvSpPr>
          <p:cNvPr id="19" name="深度视觉·原创设计 https://www.docer.com/works?userid=22383862"/>
          <p:cNvSpPr txBox="1"/>
          <p:nvPr/>
        </p:nvSpPr>
        <p:spPr>
          <a:xfrm flipH="1">
            <a:off x="6844982" y="5302442"/>
            <a:ext cx="3640548" cy="368300"/>
          </a:xfrm>
          <a:prstGeom prst="rect">
            <a:avLst/>
          </a:prstGeom>
          <a:noFill/>
        </p:spPr>
        <p:txBody>
          <a:bodyPr wrap="square" rtlCol="0">
            <a:spAutoFit/>
          </a:bodyPr>
          <a:lstStyle/>
          <a:p>
            <a:pPr algn="r">
              <a:lnSpc>
                <a:spcPct val="150000"/>
              </a:lnSpc>
            </a:pPr>
            <a:r>
              <a:rPr lang="en-US" altLang="zh-CN" sz="12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lang="zh-CN" altLang="en-US" sz="12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进程的运行</a:t>
            </a:r>
            <a:endParaRPr lang="en-US" altLang="zh-CN" sz="12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1022696" y="632328"/>
            <a:ext cx="6888558" cy="4160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smtClean="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a:t>
            </a:r>
            <a:r>
              <a:rPr lang="zh-CN" altLang="en-US" sz="2800" b="1" spc="300" dirty="0" smtClean="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代码详解</a:t>
            </a:r>
            <a:endParaRPr lang="zh-CN" altLang="en-US" sz="2800" b="1" spc="300" dirty="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682202" y="1248751"/>
            <a:ext cx="9578340" cy="572464"/>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dirty="0" err="1">
                <a:latin typeface="宋体" panose="02010600030101010101" pitchFamily="2" charset="-122"/>
                <a:ea typeface="宋体" panose="02010600030101010101" pitchFamily="2" charset="-122"/>
                <a:cs typeface="宋体" panose="02010600030101010101" pitchFamily="2" charset="-122"/>
              </a:rPr>
              <a:t>e</a:t>
            </a:r>
            <a:r>
              <a:rPr lang="en-US" altLang="zh-CN" sz="2400" dirty="0" err="1" smtClean="0">
                <a:latin typeface="宋体" panose="02010600030101010101" pitchFamily="2" charset="-122"/>
                <a:ea typeface="宋体" panose="02010600030101010101" pitchFamily="2" charset="-122"/>
                <a:cs typeface="宋体" panose="02010600030101010101" pitchFamily="2" charset="-122"/>
              </a:rPr>
              <a:t>xec.c</a:t>
            </a:r>
            <a:r>
              <a:rPr lang="zh-CN" altLang="en-US" sz="2400" dirty="0" smtClean="0">
                <a:latin typeface="宋体" panose="02010600030101010101" pitchFamily="2" charset="-122"/>
                <a:ea typeface="宋体" panose="02010600030101010101" pitchFamily="2" charset="-122"/>
                <a:cs typeface="宋体" panose="02010600030101010101" pitchFamily="2" charset="-122"/>
              </a:rPr>
              <a:t>中的</a:t>
            </a:r>
            <a:r>
              <a:rPr lang="en-US" altLang="zh-CN" sz="2400" dirty="0" smtClean="0">
                <a:latin typeface="宋体" panose="02010600030101010101" pitchFamily="2" charset="-122"/>
                <a:ea typeface="宋体" panose="02010600030101010101" pitchFamily="2" charset="-122"/>
                <a:cs typeface="宋体" panose="02010600030101010101" pitchFamily="2" charset="-122"/>
              </a:rPr>
              <a:t>exec()(</a:t>
            </a:r>
            <a:r>
              <a:rPr lang="zh-CN" altLang="en-US" sz="2400" dirty="0" smtClean="0">
                <a:latin typeface="宋体" panose="02010600030101010101" pitchFamily="2" charset="-122"/>
                <a:ea typeface="宋体" panose="02010600030101010101" pitchFamily="2" charset="-122"/>
                <a:cs typeface="宋体" panose="02010600030101010101" pitchFamily="2" charset="-122"/>
              </a:rPr>
              <a:t>由于这部分代码较长，我们详细讲解重点部分</a:t>
            </a:r>
            <a:r>
              <a:rPr lang="en-US" altLang="zh-CN" sz="2400" dirty="0" smtClean="0">
                <a:latin typeface="宋体" panose="02010600030101010101" pitchFamily="2" charset="-122"/>
                <a:ea typeface="宋体" panose="02010600030101010101" pitchFamily="2" charset="-122"/>
                <a:cs typeface="宋体" panose="02010600030101010101" pitchFamily="2" charset="-122"/>
              </a:rPr>
              <a:t>  </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custDataLst>
              <p:tags r:id="rId3"/>
            </p:custDataLst>
          </p:nvPr>
        </p:nvSpPr>
        <p:spPr>
          <a:xfrm>
            <a:off x="6390759" y="2035178"/>
            <a:ext cx="5500370" cy="4941356"/>
          </a:xfrm>
          <a:prstGeom prst="rect">
            <a:avLst/>
          </a:prstGeom>
          <a:noFill/>
        </p:spPr>
        <p:txBody>
          <a:bodyPr wrap="square" rtlCol="0">
            <a:noAutofit/>
          </a:bodyPr>
          <a:lstStyle/>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设置用户堆栈</a:t>
            </a:r>
            <a:r>
              <a:rPr lang="en-US" altLang="zh-CN" dirty="0" smtClean="0">
                <a:latin typeface="楷体" panose="02010609060101010101" charset="-122"/>
                <a:ea typeface="楷体" panose="02010609060101010101" charset="-122"/>
                <a:cs typeface="楷体" panose="02010609060101010101" charset="-122"/>
              </a:rPr>
              <a:t>:</a:t>
            </a:r>
            <a:endParaRPr lang="en-US" altLang="zh-CN" dirty="0">
              <a:latin typeface="楷体" panose="02010609060101010101" charset="-122"/>
              <a:ea typeface="楷体" panose="02010609060101010101" charset="-122"/>
              <a:cs typeface="楷体" panose="02010609060101010101" charset="-122"/>
            </a:endParaRPr>
          </a:p>
          <a:p>
            <a:pPr marL="742950" lvl="1"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从当前上下文中获取正在执行的进程的指针。</a:t>
            </a:r>
          </a:p>
          <a:p>
            <a:pPr marL="742950" lvl="1"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代码为用户进程预留了两</a:t>
            </a:r>
            <a:r>
              <a:rPr lang="zh-CN" altLang="en-US" dirty="0" smtClean="0">
                <a:latin typeface="楷体" panose="02010609060101010101" charset="-122"/>
                <a:ea typeface="楷体" panose="02010609060101010101" charset="-122"/>
                <a:cs typeface="楷体" panose="02010609060101010101" charset="-122"/>
              </a:rPr>
              <a:t>个页表的</a:t>
            </a:r>
            <a:r>
              <a:rPr lang="zh-CN" altLang="en-US" dirty="0">
                <a:latin typeface="楷体" panose="02010609060101010101" charset="-122"/>
                <a:ea typeface="楷体" panose="02010609060101010101" charset="-122"/>
                <a:cs typeface="楷体" panose="02010609060101010101" charset="-122"/>
              </a:rPr>
              <a:t>内存作为堆栈。其中，第一个页面被设置为</a:t>
            </a:r>
            <a:r>
              <a:rPr lang="zh-CN" altLang="en-US" b="1" dirty="0">
                <a:solidFill>
                  <a:srgbClr val="FF0000"/>
                </a:solidFill>
                <a:latin typeface="楷体" panose="02010609060101010101" charset="-122"/>
                <a:ea typeface="楷体" panose="02010609060101010101" charset="-122"/>
                <a:cs typeface="楷体" panose="02010609060101010101" charset="-122"/>
              </a:rPr>
              <a:t>不可访问</a:t>
            </a:r>
            <a:r>
              <a:rPr lang="zh-CN" altLang="en-US" dirty="0">
                <a:latin typeface="楷体" panose="02010609060101010101" charset="-122"/>
                <a:ea typeface="楷体" panose="02010609060101010101" charset="-122"/>
                <a:cs typeface="楷体" panose="02010609060101010101" charset="-122"/>
              </a:rPr>
              <a:t>，以防止堆栈溢出，这通常被称为“堆栈保护页”。第二个页面用作实际的用户堆栈</a:t>
            </a:r>
            <a:r>
              <a:rPr lang="zh-CN" altLang="en-US" dirty="0" smtClean="0">
                <a:latin typeface="楷体" panose="02010609060101010101" charset="-122"/>
                <a:ea typeface="楷体" panose="02010609060101010101" charset="-122"/>
                <a:cs typeface="楷体" panose="02010609060101010101" charset="-122"/>
              </a:rPr>
              <a:t>。</a:t>
            </a:r>
            <a:endParaRPr lang="en-US" altLang="zh-CN" dirty="0" smtClean="0">
              <a:latin typeface="楷体" panose="02010609060101010101" charset="-122"/>
              <a:ea typeface="楷体" panose="02010609060101010101" charset="-122"/>
              <a:cs typeface="楷体" panose="02010609060101010101" charset="-122"/>
            </a:endParaRPr>
          </a:p>
          <a:p>
            <a:pPr marL="742950" lvl="1"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处理</a:t>
            </a:r>
            <a:r>
              <a:rPr lang="zh-CN" altLang="en-US" dirty="0">
                <a:latin typeface="楷体" panose="02010609060101010101" charset="-122"/>
                <a:ea typeface="楷体" panose="02010609060101010101" charset="-122"/>
                <a:cs typeface="楷体" panose="02010609060101010101" charset="-122"/>
              </a:rPr>
              <a:t>命令行参数</a:t>
            </a:r>
            <a:r>
              <a:rPr lang="en-US" altLang="zh-CN" dirty="0" smtClean="0">
                <a:latin typeface="楷体" panose="02010609060101010101" charset="-122"/>
                <a:ea typeface="楷体" panose="02010609060101010101" charset="-122"/>
                <a:cs typeface="楷体" panose="02010609060101010101" charset="-122"/>
              </a:rPr>
              <a:t>:</a:t>
            </a:r>
            <a:endParaRPr lang="en-US" altLang="zh-CN" dirty="0">
              <a:latin typeface="楷体" panose="02010609060101010101" charset="-122"/>
              <a:ea typeface="楷体" panose="02010609060101010101" charset="-122"/>
              <a:cs typeface="楷体" panose="02010609060101010101" charset="-122"/>
            </a:endParaRPr>
          </a:p>
          <a:p>
            <a:pPr marL="742950" lvl="1"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遍历所有传入的命令行参数，并逐一将它们放入前面设置好的用户堆栈中。</a:t>
            </a:r>
          </a:p>
          <a:p>
            <a:pPr marL="742950" lvl="1"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对于每一个参数</a:t>
            </a:r>
            <a:r>
              <a:rPr lang="zh-CN" altLang="en-US" dirty="0" smtClean="0">
                <a:latin typeface="楷体" panose="02010609060101010101" charset="-122"/>
                <a:ea typeface="楷体" panose="02010609060101010101" charset="-122"/>
                <a:cs typeface="楷体" panose="02010609060101010101" charset="-122"/>
              </a:rPr>
              <a:t>，计算</a:t>
            </a:r>
            <a:r>
              <a:rPr lang="zh-CN" altLang="en-US" dirty="0">
                <a:latin typeface="楷体" panose="02010609060101010101" charset="-122"/>
                <a:ea typeface="楷体" panose="02010609060101010101" charset="-122"/>
                <a:cs typeface="楷体" panose="02010609060101010101" charset="-122"/>
              </a:rPr>
              <a:t>其长度，并减少堆栈指针</a:t>
            </a:r>
            <a:r>
              <a:rPr lang="en-US" altLang="zh-CN" dirty="0" err="1">
                <a:latin typeface="楷体" panose="02010609060101010101" charset="-122"/>
                <a:ea typeface="楷体" panose="02010609060101010101" charset="-122"/>
                <a:cs typeface="楷体" panose="02010609060101010101" charset="-122"/>
              </a:rPr>
              <a:t>sp</a:t>
            </a:r>
            <a:r>
              <a:rPr lang="zh-CN" altLang="en-US" dirty="0">
                <a:latin typeface="楷体" panose="02010609060101010101" charset="-122"/>
                <a:ea typeface="楷体" panose="02010609060101010101" charset="-122"/>
                <a:cs typeface="楷体" panose="02010609060101010101" charset="-122"/>
              </a:rPr>
              <a:t>相应的值</a:t>
            </a:r>
            <a:r>
              <a:rPr lang="zh-CN" altLang="en-US" dirty="0" smtClean="0">
                <a:latin typeface="楷体" panose="02010609060101010101" charset="-122"/>
                <a:ea typeface="楷体" panose="02010609060101010101" charset="-122"/>
                <a:cs typeface="楷体" panose="02010609060101010101" charset="-122"/>
              </a:rPr>
              <a:t>，在</a:t>
            </a:r>
            <a:r>
              <a:rPr lang="zh-CN" altLang="en-US" dirty="0">
                <a:latin typeface="楷体" panose="02010609060101010101" charset="-122"/>
                <a:ea typeface="楷体" panose="02010609060101010101" charset="-122"/>
                <a:cs typeface="楷体" panose="02010609060101010101" charset="-122"/>
              </a:rPr>
              <a:t>堆栈中为该参数留出</a:t>
            </a:r>
            <a:r>
              <a:rPr lang="zh-CN" altLang="en-US" dirty="0" smtClean="0">
                <a:latin typeface="楷体" panose="02010609060101010101" charset="-122"/>
                <a:ea typeface="楷体" panose="02010609060101010101" charset="-122"/>
                <a:cs typeface="楷体" panose="02010609060101010101" charset="-122"/>
              </a:rPr>
              <a:t>空间。</a:t>
            </a:r>
            <a:endParaRPr lang="en-US" altLang="zh-CN" dirty="0" smtClean="0">
              <a:latin typeface="楷体" panose="02010609060101010101" charset="-122"/>
              <a:ea typeface="楷体" panose="02010609060101010101" charset="-122"/>
              <a:cs typeface="楷体" panose="02010609060101010101" charset="-122"/>
            </a:endParaRPr>
          </a:p>
          <a:p>
            <a:pPr marL="1200150" lvl="2"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检查</a:t>
            </a:r>
            <a:r>
              <a:rPr lang="zh-CN" altLang="en-US" dirty="0">
                <a:latin typeface="楷体" panose="02010609060101010101" charset="-122"/>
                <a:ea typeface="楷体" panose="02010609060101010101" charset="-122"/>
                <a:cs typeface="楷体" panose="02010609060101010101" charset="-122"/>
              </a:rPr>
              <a:t>是否发生堆栈溢出。</a:t>
            </a:r>
          </a:p>
          <a:p>
            <a:pPr marL="742950" lvl="1"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使用</a:t>
            </a:r>
            <a:r>
              <a:rPr lang="en-US" altLang="zh-CN" dirty="0" err="1" smtClean="0">
                <a:latin typeface="楷体" panose="02010609060101010101" charset="-122"/>
                <a:ea typeface="楷体" panose="02010609060101010101" charset="-122"/>
                <a:cs typeface="楷体" panose="02010609060101010101" charset="-122"/>
              </a:rPr>
              <a:t>copyout</a:t>
            </a:r>
            <a:r>
              <a:rPr lang="zh-CN" altLang="en-US" dirty="0" smtClean="0">
                <a:latin typeface="楷体" panose="02010609060101010101" charset="-122"/>
                <a:ea typeface="楷体" panose="02010609060101010101" charset="-122"/>
                <a:cs typeface="楷体" panose="02010609060101010101" charset="-122"/>
              </a:rPr>
              <a:t>将</a:t>
            </a:r>
            <a:r>
              <a:rPr lang="zh-CN" altLang="en-US" dirty="0">
                <a:latin typeface="楷体" panose="02010609060101010101" charset="-122"/>
                <a:ea typeface="楷体" panose="02010609060101010101" charset="-122"/>
                <a:cs typeface="楷体" panose="02010609060101010101" charset="-122"/>
              </a:rPr>
              <a:t>每个参数复制到用户堆栈，并保存该参数在堆栈中的地址</a:t>
            </a:r>
            <a:r>
              <a:rPr lang="zh-CN" altLang="en-US" dirty="0" smtClean="0">
                <a:latin typeface="楷体" panose="02010609060101010101" charset="-122"/>
                <a:ea typeface="楷体" panose="02010609060101010101" charset="-122"/>
                <a:cs typeface="楷体" panose="02010609060101010101" charset="-122"/>
              </a:rPr>
              <a:t>。</a:t>
            </a:r>
            <a:endParaRPr lang="zh-CN" altLang="en-US" dirty="0">
              <a:latin typeface="楷体" panose="02010609060101010101" charset="-122"/>
              <a:ea typeface="楷体" panose="02010609060101010101" charset="-122"/>
              <a:cs typeface="楷体" panose="02010609060101010101" charset="-122"/>
            </a:endParaRPr>
          </a:p>
        </p:txBody>
      </p:sp>
      <p:pic>
        <p:nvPicPr>
          <p:cNvPr id="3" name="图片 2"/>
          <p:cNvPicPr>
            <a:picLocks noChangeAspect="1"/>
          </p:cNvPicPr>
          <p:nvPr/>
        </p:nvPicPr>
        <p:blipFill>
          <a:blip r:embed="rId5"/>
          <a:stretch>
            <a:fillRect/>
          </a:stretch>
        </p:blipFill>
        <p:spPr>
          <a:xfrm>
            <a:off x="505460" y="1834892"/>
            <a:ext cx="5537485" cy="5023108"/>
          </a:xfrm>
          <a:prstGeom prst="rect">
            <a:avLst/>
          </a:prstGeom>
        </p:spPr>
      </p:pic>
      <p:sp>
        <p:nvSpPr>
          <p:cNvPr id="12" name="矩形 11"/>
          <p:cNvSpPr/>
          <p:nvPr/>
        </p:nvSpPr>
        <p:spPr>
          <a:xfrm>
            <a:off x="758613" y="3099169"/>
            <a:ext cx="5284332" cy="884923"/>
          </a:xfrm>
          <a:prstGeom prst="rect">
            <a:avLst/>
          </a:prstGeom>
          <a:noFill/>
          <a:ln w="28575" cmpd="sng">
            <a:solidFill>
              <a:srgbClr val="C00000"/>
            </a:solidFill>
            <a:prstDash val="solid"/>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n w="38100">
                <a:solidFill>
                  <a:schemeClr val="tx1"/>
                </a:solidFill>
              </a:ln>
            </a:endParaRPr>
          </a:p>
        </p:txBody>
      </p:sp>
      <p:cxnSp>
        <p:nvCxnSpPr>
          <p:cNvPr id="13" name="直接箭头连接符 12"/>
          <p:cNvCxnSpPr>
            <a:stCxn id="12" idx="3"/>
          </p:cNvCxnSpPr>
          <p:nvPr/>
        </p:nvCxnSpPr>
        <p:spPr>
          <a:xfrm flipV="1">
            <a:off x="6042945" y="2805607"/>
            <a:ext cx="933588" cy="736024"/>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17" name="矩形 16"/>
          <p:cNvSpPr/>
          <p:nvPr/>
        </p:nvSpPr>
        <p:spPr>
          <a:xfrm>
            <a:off x="758613" y="4930987"/>
            <a:ext cx="4544907" cy="587124"/>
          </a:xfrm>
          <a:prstGeom prst="rect">
            <a:avLst/>
          </a:prstGeom>
          <a:noFill/>
          <a:ln w="28575" cmpd="sng">
            <a:solidFill>
              <a:srgbClr val="C00000"/>
            </a:solidFill>
            <a:prstDash val="solid"/>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n w="38100">
                <a:solidFill>
                  <a:schemeClr val="tx1"/>
                </a:solidFill>
              </a:ln>
            </a:endParaRPr>
          </a:p>
        </p:txBody>
      </p:sp>
      <p:cxnSp>
        <p:nvCxnSpPr>
          <p:cNvPr id="18" name="直接箭头连接符 17"/>
          <p:cNvCxnSpPr>
            <a:stCxn id="17" idx="3"/>
          </p:cNvCxnSpPr>
          <p:nvPr/>
        </p:nvCxnSpPr>
        <p:spPr>
          <a:xfrm flipV="1">
            <a:off x="5303520" y="5022278"/>
            <a:ext cx="1625600" cy="202271"/>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5"/>
          <a:stretch>
            <a:fillRect/>
          </a:stretch>
        </p:blipFill>
        <p:spPr>
          <a:xfrm>
            <a:off x="261700" y="1781867"/>
            <a:ext cx="5955152" cy="4943518"/>
          </a:xfrm>
          <a:prstGeom prst="rect">
            <a:avLst/>
          </a:prstGeom>
        </p:spPr>
      </p:pic>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1022696" y="632328"/>
            <a:ext cx="6888558" cy="4160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smtClean="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a:t>
            </a:r>
            <a:r>
              <a:rPr lang="zh-CN" altLang="en-US" sz="2800" b="1" spc="300" dirty="0" smtClean="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代码详解</a:t>
            </a:r>
            <a:endParaRPr lang="zh-CN" altLang="en-US" sz="2800" b="1" spc="300" dirty="0">
              <a:solidFill>
                <a:srgbClr val="FF0000"/>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682202" y="1263589"/>
            <a:ext cx="9578340" cy="572464"/>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dirty="0" err="1">
                <a:latin typeface="宋体" panose="02010600030101010101" pitchFamily="2" charset="-122"/>
                <a:ea typeface="宋体" panose="02010600030101010101" pitchFamily="2" charset="-122"/>
                <a:cs typeface="宋体" panose="02010600030101010101" pitchFamily="2" charset="-122"/>
              </a:rPr>
              <a:t>e</a:t>
            </a:r>
            <a:r>
              <a:rPr lang="en-US" altLang="zh-CN" sz="2400" dirty="0" err="1" smtClean="0">
                <a:latin typeface="宋体" panose="02010600030101010101" pitchFamily="2" charset="-122"/>
                <a:ea typeface="宋体" panose="02010600030101010101" pitchFamily="2" charset="-122"/>
                <a:cs typeface="宋体" panose="02010600030101010101" pitchFamily="2" charset="-122"/>
              </a:rPr>
              <a:t>xec.c</a:t>
            </a:r>
            <a:r>
              <a:rPr lang="zh-CN" altLang="en-US" sz="2400" dirty="0" smtClean="0">
                <a:latin typeface="宋体" panose="02010600030101010101" pitchFamily="2" charset="-122"/>
                <a:ea typeface="宋体" panose="02010600030101010101" pitchFamily="2" charset="-122"/>
                <a:cs typeface="宋体" panose="02010600030101010101" pitchFamily="2" charset="-122"/>
              </a:rPr>
              <a:t>中的</a:t>
            </a:r>
            <a:r>
              <a:rPr lang="en-US" altLang="zh-CN" sz="2400" dirty="0" smtClean="0">
                <a:latin typeface="宋体" panose="02010600030101010101" pitchFamily="2" charset="-122"/>
                <a:ea typeface="宋体" panose="02010600030101010101" pitchFamily="2" charset="-122"/>
                <a:cs typeface="宋体" panose="02010600030101010101" pitchFamily="2" charset="-122"/>
              </a:rPr>
              <a:t>exec()(</a:t>
            </a:r>
            <a:r>
              <a:rPr lang="zh-CN" altLang="en-US" sz="2400" dirty="0" smtClean="0">
                <a:latin typeface="宋体" panose="02010600030101010101" pitchFamily="2" charset="-122"/>
                <a:ea typeface="宋体" panose="02010600030101010101" pitchFamily="2" charset="-122"/>
                <a:cs typeface="宋体" panose="02010600030101010101" pitchFamily="2" charset="-122"/>
              </a:rPr>
              <a:t>由于这部分代码较长，我们详细讲解重点部分</a:t>
            </a:r>
            <a:r>
              <a:rPr lang="en-US" altLang="zh-CN" sz="2400" dirty="0" smtClean="0">
                <a:latin typeface="宋体" panose="02010600030101010101" pitchFamily="2" charset="-122"/>
                <a:ea typeface="宋体" panose="02010600030101010101" pitchFamily="2" charset="-122"/>
                <a:cs typeface="宋体" panose="02010600030101010101" pitchFamily="2" charset="-122"/>
              </a:rPr>
              <a:t>  </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custDataLst>
              <p:tags r:id="rId3"/>
            </p:custDataLst>
          </p:nvPr>
        </p:nvSpPr>
        <p:spPr>
          <a:xfrm>
            <a:off x="6390759" y="2035178"/>
            <a:ext cx="5500370" cy="4941356"/>
          </a:xfrm>
          <a:prstGeom prst="rect">
            <a:avLst/>
          </a:prstGeom>
          <a:noFill/>
        </p:spPr>
        <p:txBody>
          <a:bodyPr wrap="square" rtlCol="0">
            <a:noAutofit/>
          </a:bodyPr>
          <a:lstStyle/>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设置用户堆栈</a:t>
            </a:r>
            <a:r>
              <a:rPr lang="en-US" altLang="zh-CN" dirty="0" smtClean="0">
                <a:latin typeface="楷体" panose="02010609060101010101" charset="-122"/>
                <a:ea typeface="楷体" panose="02010609060101010101" charset="-122"/>
                <a:cs typeface="楷体" panose="02010609060101010101" charset="-122"/>
              </a:rPr>
              <a:t>:</a:t>
            </a:r>
            <a:endParaRPr lang="en-US" altLang="zh-CN" dirty="0">
              <a:latin typeface="楷体" panose="02010609060101010101" charset="-122"/>
              <a:ea typeface="楷体" panose="02010609060101010101" charset="-122"/>
              <a:cs typeface="楷体" panose="02010609060101010101" charset="-122"/>
            </a:endParaRPr>
          </a:p>
          <a:p>
            <a:pPr marL="742950" lvl="1"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预留存储命令行</a:t>
            </a:r>
            <a:r>
              <a:rPr lang="zh-CN" altLang="en-US" dirty="0" smtClean="0">
                <a:latin typeface="楷体" panose="02010609060101010101" charset="-122"/>
                <a:ea typeface="楷体" panose="02010609060101010101" charset="-122"/>
                <a:cs typeface="楷体" panose="02010609060101010101" charset="-122"/>
              </a:rPr>
              <a:t>参数，控制</a:t>
            </a:r>
            <a:r>
              <a:rPr lang="en-US" altLang="zh-CN" dirty="0" smtClean="0">
                <a:latin typeface="楷体" panose="02010609060101010101" charset="-122"/>
                <a:ea typeface="楷体" panose="02010609060101010101" charset="-122"/>
                <a:cs typeface="楷体" panose="02010609060101010101" charset="-122"/>
              </a:rPr>
              <a:t>16</a:t>
            </a:r>
            <a:r>
              <a:rPr lang="zh-CN" altLang="en-US" dirty="0" smtClean="0">
                <a:latin typeface="楷体" panose="02010609060101010101" charset="-122"/>
                <a:ea typeface="楷体" panose="02010609060101010101" charset="-122"/>
                <a:cs typeface="楷体" panose="02010609060101010101" charset="-122"/>
              </a:rPr>
              <a:t>字节对齐</a:t>
            </a:r>
            <a:endParaRPr lang="en-US" altLang="zh-CN" dirty="0" smtClean="0">
              <a:latin typeface="楷体" panose="02010609060101010101" charset="-122"/>
              <a:ea typeface="楷体" panose="02010609060101010101" charset="-122"/>
              <a:cs typeface="楷体" panose="02010609060101010101" charset="-122"/>
            </a:endParaRPr>
          </a:p>
          <a:p>
            <a:pPr marL="742950" lvl="1"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将命令行参数放进用户堆栈。</a:t>
            </a: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设置用户程序参数：代码</a:t>
            </a:r>
            <a:r>
              <a:rPr lang="zh-CN" altLang="en-US" dirty="0" smtClean="0">
                <a:latin typeface="楷体" panose="02010609060101010101" charset="-122"/>
                <a:ea typeface="楷体" panose="02010609060101010101" charset="-122"/>
                <a:cs typeface="楷体" panose="02010609060101010101" charset="-122"/>
              </a:rPr>
              <a:t>设置</a:t>
            </a:r>
            <a:r>
              <a:rPr lang="en-US" altLang="zh-CN" dirty="0" err="1" smtClean="0">
                <a:latin typeface="楷体" panose="02010609060101010101" charset="-122"/>
                <a:ea typeface="楷体" panose="02010609060101010101" charset="-122"/>
                <a:cs typeface="楷体" panose="02010609060101010101" charset="-122"/>
              </a:rPr>
              <a:t>trapframe</a:t>
            </a:r>
            <a:r>
              <a:rPr lang="zh-CN" altLang="en-US" dirty="0" smtClean="0">
                <a:latin typeface="楷体" panose="02010609060101010101" charset="-122"/>
                <a:ea typeface="楷体" panose="02010609060101010101" charset="-122"/>
                <a:cs typeface="楷体" panose="02010609060101010101" charset="-122"/>
              </a:rPr>
              <a:t>中</a:t>
            </a:r>
            <a:r>
              <a:rPr lang="zh-CN" altLang="en-US" dirty="0">
                <a:latin typeface="楷体" panose="02010609060101010101" charset="-122"/>
                <a:ea typeface="楷体" panose="02010609060101010101" charset="-122"/>
                <a:cs typeface="楷体" panose="02010609060101010101" charset="-122"/>
              </a:rPr>
              <a:t>的</a:t>
            </a:r>
            <a:r>
              <a:rPr lang="en-US" altLang="zh-CN" dirty="0">
                <a:latin typeface="楷体" panose="02010609060101010101" charset="-122"/>
                <a:ea typeface="楷体" panose="02010609060101010101" charset="-122"/>
                <a:cs typeface="楷体" panose="02010609060101010101" charset="-122"/>
              </a:rPr>
              <a:t>a1</a:t>
            </a:r>
            <a:r>
              <a:rPr lang="zh-CN" altLang="en-US" dirty="0" smtClean="0">
                <a:latin typeface="楷体" panose="02010609060101010101" charset="-122"/>
                <a:ea typeface="楷体" panose="02010609060101010101" charset="-122"/>
                <a:cs typeface="楷体" panose="02010609060101010101" charset="-122"/>
              </a:rPr>
              <a:t>寄存器地址</a:t>
            </a:r>
            <a:r>
              <a:rPr lang="zh-CN" altLang="en-US" dirty="0">
                <a:latin typeface="楷体" panose="02010609060101010101" charset="-122"/>
                <a:ea typeface="楷体" panose="02010609060101010101" charset="-122"/>
                <a:cs typeface="楷体" panose="02010609060101010101" charset="-122"/>
              </a:rPr>
              <a:t>。这是告诉新程序它的命令行参数在哪里</a:t>
            </a:r>
            <a:r>
              <a:rPr lang="zh-CN" altLang="en-US" dirty="0" smtClean="0">
                <a:latin typeface="楷体" panose="02010609060101010101" charset="-122"/>
                <a:ea typeface="楷体" panose="02010609060101010101" charset="-122"/>
                <a:cs typeface="楷体" panose="02010609060101010101" charset="-122"/>
              </a:rPr>
              <a:t>。</a:t>
            </a: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保存</a:t>
            </a:r>
            <a:r>
              <a:rPr lang="zh-CN" altLang="en-US" dirty="0">
                <a:latin typeface="楷体" panose="02010609060101010101" charset="-122"/>
                <a:ea typeface="楷体" panose="02010609060101010101" charset="-122"/>
                <a:cs typeface="楷体" panose="02010609060101010101" charset="-122"/>
              </a:rPr>
              <a:t>程序名称：为了方便调试，代码从提供的路径中提取出程序名称</a:t>
            </a:r>
            <a:r>
              <a:rPr lang="zh-CN" altLang="en-US" dirty="0" smtClean="0">
                <a:latin typeface="楷体" panose="02010609060101010101" charset="-122"/>
                <a:ea typeface="楷体" panose="02010609060101010101" charset="-122"/>
                <a:cs typeface="楷体" panose="02010609060101010101" charset="-122"/>
              </a:rPr>
              <a:t>，并</a:t>
            </a:r>
            <a:r>
              <a:rPr lang="zh-CN" altLang="en-US" dirty="0">
                <a:latin typeface="楷体" panose="02010609060101010101" charset="-122"/>
                <a:ea typeface="楷体" panose="02010609060101010101" charset="-122"/>
                <a:cs typeface="楷体" panose="02010609060101010101" charset="-122"/>
              </a:rPr>
              <a:t>将其保存在进程结构的</a:t>
            </a:r>
            <a:r>
              <a:rPr lang="en-US" altLang="zh-CN" dirty="0">
                <a:latin typeface="楷体" panose="02010609060101010101" charset="-122"/>
                <a:ea typeface="楷体" panose="02010609060101010101" charset="-122"/>
                <a:cs typeface="楷体" panose="02010609060101010101" charset="-122"/>
              </a:rPr>
              <a:t>name</a:t>
            </a:r>
            <a:r>
              <a:rPr lang="zh-CN" altLang="en-US" dirty="0">
                <a:latin typeface="楷体" panose="02010609060101010101" charset="-122"/>
                <a:ea typeface="楷体" panose="02010609060101010101" charset="-122"/>
                <a:cs typeface="楷体" panose="02010609060101010101" charset="-122"/>
              </a:rPr>
              <a:t>字段中</a:t>
            </a:r>
            <a:r>
              <a:rPr lang="zh-CN" altLang="en-US" dirty="0" smtClean="0">
                <a:latin typeface="楷体" panose="02010609060101010101" charset="-122"/>
                <a:ea typeface="楷体" panose="02010609060101010101" charset="-122"/>
                <a:cs typeface="楷体" panose="02010609060101010101" charset="-122"/>
              </a:rPr>
              <a:t>。</a:t>
            </a: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更新页表和其他</a:t>
            </a:r>
            <a:r>
              <a:rPr lang="zh-CN" altLang="en-US" dirty="0" smtClean="0">
                <a:latin typeface="楷体" panose="02010609060101010101" charset="-122"/>
                <a:ea typeface="楷体" panose="02010609060101010101" charset="-122"/>
                <a:cs typeface="楷体" panose="02010609060101010101" charset="-122"/>
              </a:rPr>
              <a:t>状态：</a:t>
            </a:r>
            <a:endParaRPr lang="en-US" altLang="zh-CN" dirty="0" smtClean="0">
              <a:latin typeface="楷体" panose="02010609060101010101" charset="-122"/>
              <a:ea typeface="楷体" panose="02010609060101010101" charset="-122"/>
              <a:cs typeface="楷体" panose="02010609060101010101" charset="-122"/>
            </a:endParaRPr>
          </a:p>
          <a:p>
            <a:pPr marL="742950" lvl="1"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更新为新页表、进程大小</a:t>
            </a:r>
            <a:endParaRPr lang="en-US" altLang="zh-CN" dirty="0" smtClean="0">
              <a:latin typeface="楷体" panose="02010609060101010101" charset="-122"/>
              <a:ea typeface="楷体" panose="02010609060101010101" charset="-122"/>
              <a:cs typeface="楷体" panose="02010609060101010101" charset="-122"/>
            </a:endParaRPr>
          </a:p>
          <a:p>
            <a:pPr marL="742950" lvl="1"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程序入口、堆栈指针</a:t>
            </a:r>
            <a:endParaRPr lang="en-US" altLang="zh-CN" dirty="0" smtClean="0">
              <a:latin typeface="楷体" panose="02010609060101010101" charset="-122"/>
              <a:ea typeface="楷体" panose="02010609060101010101" charset="-122"/>
              <a:cs typeface="楷体" panose="02010609060101010101" charset="-122"/>
            </a:endParaRPr>
          </a:p>
        </p:txBody>
      </p:sp>
      <p:sp>
        <p:nvSpPr>
          <p:cNvPr id="17" name="矩形 16"/>
          <p:cNvSpPr/>
          <p:nvPr/>
        </p:nvSpPr>
        <p:spPr>
          <a:xfrm>
            <a:off x="261701" y="4876799"/>
            <a:ext cx="5705606" cy="1225973"/>
          </a:xfrm>
          <a:prstGeom prst="rect">
            <a:avLst/>
          </a:prstGeom>
          <a:noFill/>
          <a:ln w="28575" cmpd="sng">
            <a:solidFill>
              <a:srgbClr val="C00000"/>
            </a:solidFill>
            <a:prstDash val="solid"/>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n w="38100">
                <a:solidFill>
                  <a:schemeClr val="tx1"/>
                </a:solidFill>
              </a:ln>
            </a:endParaRPr>
          </a:p>
        </p:txBody>
      </p:sp>
      <p:cxnSp>
        <p:nvCxnSpPr>
          <p:cNvPr id="18" name="直接箭头连接符 17"/>
          <p:cNvCxnSpPr>
            <a:stCxn id="17" idx="3"/>
          </p:cNvCxnSpPr>
          <p:nvPr/>
        </p:nvCxnSpPr>
        <p:spPr>
          <a:xfrm flipV="1">
            <a:off x="5967307" y="5032587"/>
            <a:ext cx="514773" cy="457199"/>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1022696" y="632328"/>
            <a:ext cx="6888558"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a:t>
            </a: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代码详解</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682202" y="1317395"/>
            <a:ext cx="9578340" cy="504369"/>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dirty="0" err="1" smtClean="0">
                <a:latin typeface="宋体" panose="02010600030101010101" pitchFamily="2" charset="-122"/>
                <a:ea typeface="宋体" panose="02010600030101010101" pitchFamily="2" charset="-122"/>
                <a:cs typeface="宋体" panose="02010600030101010101" pitchFamily="2" charset="-122"/>
              </a:rPr>
              <a:t>elf.h</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p:txBody>
      </p:sp>
      <p:pic>
        <p:nvPicPr>
          <p:cNvPr id="3" name="图片 2"/>
          <p:cNvPicPr>
            <a:picLocks noChangeAspect="1"/>
          </p:cNvPicPr>
          <p:nvPr/>
        </p:nvPicPr>
        <p:blipFill>
          <a:blip r:embed="rId4"/>
          <a:stretch>
            <a:fillRect/>
          </a:stretch>
        </p:blipFill>
        <p:spPr>
          <a:xfrm>
            <a:off x="663706" y="2032855"/>
            <a:ext cx="5286141" cy="3961043"/>
          </a:xfrm>
          <a:prstGeom prst="rect">
            <a:avLst/>
          </a:prstGeom>
        </p:spPr>
      </p:pic>
      <p:pic>
        <p:nvPicPr>
          <p:cNvPr id="5" name="图片 4"/>
          <p:cNvPicPr>
            <a:picLocks noChangeAspect="1"/>
          </p:cNvPicPr>
          <p:nvPr/>
        </p:nvPicPr>
        <p:blipFill>
          <a:blip r:embed="rId5"/>
          <a:stretch>
            <a:fillRect/>
          </a:stretch>
        </p:blipFill>
        <p:spPr>
          <a:xfrm>
            <a:off x="6061802" y="2032855"/>
            <a:ext cx="5122286" cy="2529084"/>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10000"/>
              </a:lnSpc>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a:t>
            </a: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运行</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442085"/>
            <a:ext cx="9578340" cy="2009775"/>
          </a:xfrm>
          <a:prstGeom prst="rect">
            <a:avLst/>
          </a:prstGeom>
          <a:noFill/>
        </p:spPr>
        <p:txBody>
          <a:bodyPr wrap="square" rtlCol="0">
            <a:spAutoFit/>
          </a:bodyPr>
          <a:lstStyle/>
          <a:p>
            <a:pPr marL="285750" indent="-285750">
              <a:lnSpc>
                <a:spcPct val="130000"/>
              </a:lnSpc>
              <a:buFont typeface="Wingdings" panose="05000000000000000000" charset="0"/>
              <a:buChar char="Ø"/>
            </a:pPr>
            <a:r>
              <a:rPr sz="2400" dirty="0">
                <a:latin typeface="宋体" panose="02010600030101010101" pitchFamily="2" charset="-122"/>
                <a:ea typeface="宋体" panose="02010600030101010101" pitchFamily="2" charset="-122"/>
                <a:cs typeface="宋体" panose="02010600030101010101" pitchFamily="2" charset="-122"/>
              </a:rPr>
              <a:t> 在 </a:t>
            </a:r>
            <a:r>
              <a:rPr sz="2400" dirty="0" err="1">
                <a:latin typeface="宋体" panose="02010600030101010101" pitchFamily="2" charset="-122"/>
                <a:ea typeface="宋体" panose="02010600030101010101" pitchFamily="2" charset="-122"/>
                <a:cs typeface="宋体" panose="02010600030101010101" pitchFamily="2" charset="-122"/>
              </a:rPr>
              <a:t>exec.c</a:t>
            </a:r>
            <a:r>
              <a:rPr sz="2400" dirty="0">
                <a:latin typeface="宋体" panose="02010600030101010101" pitchFamily="2" charset="-122"/>
                <a:ea typeface="宋体" panose="02010600030101010101" pitchFamily="2" charset="-122"/>
                <a:cs typeface="宋体" panose="02010600030101010101" pitchFamily="2" charset="-122"/>
              </a:rPr>
              <a:t> 的 exec() </a:t>
            </a:r>
            <a:r>
              <a:rPr sz="2400" dirty="0" err="1">
                <a:latin typeface="宋体" panose="02010600030101010101" pitchFamily="2" charset="-122"/>
                <a:ea typeface="宋体" panose="02010600030101010101" pitchFamily="2" charset="-122"/>
                <a:cs typeface="宋体" panose="02010600030101010101" pitchFamily="2" charset="-122"/>
              </a:rPr>
              <a:t>中，用到的</a:t>
            </a:r>
            <a:r>
              <a:rPr sz="2400" dirty="0">
                <a:latin typeface="宋体" panose="02010600030101010101" pitchFamily="2" charset="-122"/>
                <a:ea typeface="宋体" panose="02010600030101010101" pitchFamily="2" charset="-122"/>
                <a:cs typeface="宋体" panose="02010600030101010101" pitchFamily="2" charset="-122"/>
              </a:rPr>
              <a:t> </a:t>
            </a:r>
            <a:r>
              <a:rPr sz="2400" dirty="0" err="1">
                <a:latin typeface="宋体" panose="02010600030101010101" pitchFamily="2" charset="-122"/>
                <a:ea typeface="宋体" panose="02010600030101010101" pitchFamily="2" charset="-122"/>
                <a:cs typeface="宋体" panose="02010600030101010101" pitchFamily="2" charset="-122"/>
              </a:rPr>
              <a:t>struct</a:t>
            </a:r>
            <a:r>
              <a:rPr sz="2400" dirty="0">
                <a:latin typeface="宋体" panose="02010600030101010101" pitchFamily="2" charset="-122"/>
                <a:ea typeface="宋体" panose="02010600030101010101" pitchFamily="2" charset="-122"/>
                <a:cs typeface="宋体" panose="02010600030101010101" pitchFamily="2" charset="-122"/>
              </a:rPr>
              <a:t> </a:t>
            </a:r>
            <a:r>
              <a:rPr sz="2400" dirty="0" err="1">
                <a:latin typeface="宋体" panose="02010600030101010101" pitchFamily="2" charset="-122"/>
                <a:ea typeface="宋体" panose="02010600030101010101" pitchFamily="2" charset="-122"/>
                <a:cs typeface="宋体" panose="02010600030101010101" pitchFamily="2" charset="-122"/>
              </a:rPr>
              <a:t>elfhdr</a:t>
            </a:r>
            <a:r>
              <a:rPr sz="2400" dirty="0">
                <a:latin typeface="宋体" panose="02010600030101010101" pitchFamily="2" charset="-122"/>
                <a:ea typeface="宋体" panose="02010600030101010101" pitchFamily="2" charset="-122"/>
                <a:cs typeface="宋体" panose="02010600030101010101" pitchFamily="2" charset="-122"/>
              </a:rPr>
              <a:t> </a:t>
            </a:r>
            <a:r>
              <a:rPr sz="2400" dirty="0" err="1">
                <a:latin typeface="宋体" panose="02010600030101010101" pitchFamily="2" charset="-122"/>
                <a:ea typeface="宋体" panose="02010600030101010101" pitchFamily="2" charset="-122"/>
                <a:cs typeface="宋体" panose="02010600030101010101" pitchFamily="2" charset="-122"/>
              </a:rPr>
              <a:t>数据结构，其中magic，phnum，phoff等字段的作用是什么</a:t>
            </a:r>
            <a:r>
              <a:rPr sz="2400" dirty="0">
                <a:latin typeface="宋体" panose="02010600030101010101" pitchFamily="2" charset="-122"/>
                <a:ea typeface="宋体" panose="02010600030101010101" pitchFamily="2" charset="-122"/>
                <a:cs typeface="宋体" panose="02010600030101010101" pitchFamily="2" charset="-122"/>
              </a:rPr>
              <a:t>？</a:t>
            </a:r>
          </a:p>
          <a:p>
            <a:pPr marL="285750" indent="-285750">
              <a:lnSpc>
                <a:spcPct val="130000"/>
              </a:lnSpc>
              <a:buFont typeface="Wingdings" panose="05000000000000000000" charset="0"/>
              <a:buChar char="Ø"/>
            </a:pPr>
            <a:r>
              <a:rPr sz="2400" dirty="0" err="1">
                <a:latin typeface="宋体" panose="02010600030101010101" pitchFamily="2" charset="-122"/>
                <a:ea typeface="宋体" panose="02010600030101010101" pitchFamily="2" charset="-122"/>
                <a:cs typeface="宋体" panose="02010600030101010101" pitchFamily="2" charset="-122"/>
              </a:rPr>
              <a:t>以及</a:t>
            </a:r>
            <a:r>
              <a:rPr sz="2400" dirty="0">
                <a:latin typeface="宋体" panose="02010600030101010101" pitchFamily="2" charset="-122"/>
                <a:ea typeface="宋体" panose="02010600030101010101" pitchFamily="2" charset="-122"/>
                <a:cs typeface="宋体" panose="02010600030101010101" pitchFamily="2" charset="-122"/>
              </a:rPr>
              <a:t> </a:t>
            </a:r>
            <a:r>
              <a:rPr sz="2400" dirty="0" err="1">
                <a:latin typeface="宋体" panose="02010600030101010101" pitchFamily="2" charset="-122"/>
                <a:ea typeface="宋体" panose="02010600030101010101" pitchFamily="2" charset="-122"/>
                <a:cs typeface="宋体" panose="02010600030101010101" pitchFamily="2" charset="-122"/>
              </a:rPr>
              <a:t>struct</a:t>
            </a:r>
            <a:r>
              <a:rPr sz="2400" dirty="0">
                <a:latin typeface="宋体" panose="02010600030101010101" pitchFamily="2" charset="-122"/>
                <a:ea typeface="宋体" panose="02010600030101010101" pitchFamily="2" charset="-122"/>
                <a:cs typeface="宋体" panose="02010600030101010101" pitchFamily="2" charset="-122"/>
              </a:rPr>
              <a:t> </a:t>
            </a:r>
            <a:r>
              <a:rPr sz="2400" dirty="0" err="1">
                <a:latin typeface="宋体" panose="02010600030101010101" pitchFamily="2" charset="-122"/>
                <a:ea typeface="宋体" panose="02010600030101010101" pitchFamily="2" charset="-122"/>
                <a:cs typeface="宋体" panose="02010600030101010101" pitchFamily="2" charset="-122"/>
              </a:rPr>
              <a:t>proghdr</a:t>
            </a:r>
            <a:r>
              <a:rPr sz="2400" dirty="0">
                <a:latin typeface="宋体" panose="02010600030101010101" pitchFamily="2" charset="-122"/>
                <a:ea typeface="宋体" panose="02010600030101010101" pitchFamily="2" charset="-122"/>
                <a:cs typeface="宋体" panose="02010600030101010101" pitchFamily="2" charset="-122"/>
              </a:rPr>
              <a:t> </a:t>
            </a:r>
            <a:r>
              <a:rPr sz="2400" dirty="0" err="1">
                <a:latin typeface="宋体" panose="02010600030101010101" pitchFamily="2" charset="-122"/>
                <a:ea typeface="宋体" panose="02010600030101010101" pitchFamily="2" charset="-122"/>
                <a:cs typeface="宋体" panose="02010600030101010101" pitchFamily="2" charset="-122"/>
              </a:rPr>
              <a:t>的数据结构，其中vaddr，memsz，filesz等字段的作用是什么</a:t>
            </a:r>
            <a:r>
              <a:rPr sz="2400" dirty="0">
                <a:latin typeface="宋体" panose="02010600030101010101" pitchFamily="2" charset="-122"/>
                <a:ea typeface="宋体" panose="02010600030101010101" pitchFamily="2" charset="-122"/>
                <a:cs typeface="宋体" panose="02010600030101010101" pitchFamily="2" charset="-122"/>
              </a:rPr>
              <a:t>？</a:t>
            </a:r>
          </a:p>
        </p:txBody>
      </p:sp>
      <p:pic>
        <p:nvPicPr>
          <p:cNvPr id="38" name="图片 37" descr="3b333634343832373bd7f3bcfdcdb7"/>
          <p:cNvPicPr>
            <a:picLocks noChangeAspect="1"/>
          </p:cNvPicPr>
          <p:nvPr/>
        </p:nvPicPr>
        <p:blipFill>
          <a:blip r:embed="rId4"/>
          <a:stretch>
            <a:fillRect/>
          </a:stretch>
        </p:blipFill>
        <p:spPr>
          <a:xfrm>
            <a:off x="1245870" y="3740150"/>
            <a:ext cx="452120" cy="452120"/>
          </a:xfrm>
          <a:prstGeom prst="rect">
            <a:avLst/>
          </a:prstGeom>
        </p:spPr>
      </p:pic>
      <p:sp>
        <p:nvSpPr>
          <p:cNvPr id="2" name="文本框 1"/>
          <p:cNvSpPr txBox="1"/>
          <p:nvPr/>
        </p:nvSpPr>
        <p:spPr>
          <a:xfrm>
            <a:off x="1984375" y="3648075"/>
            <a:ext cx="8560435" cy="2616835"/>
          </a:xfrm>
          <a:prstGeom prst="rect">
            <a:avLst/>
          </a:prstGeom>
          <a:noFill/>
        </p:spPr>
        <p:txBody>
          <a:bodyPr wrap="square" rtlCol="0">
            <a:noAutofit/>
          </a:bodyPr>
          <a:lstStyle/>
          <a:p>
            <a:pPr>
              <a:lnSpc>
                <a:spcPct val="120000"/>
              </a:lnSpc>
            </a:pPr>
            <a:r>
              <a:rPr lang="zh-CN" altLang="en-US" sz="2000">
                <a:latin typeface="楷体" panose="02010609060101010101" charset="-122"/>
                <a:ea typeface="楷体" panose="02010609060101010101" charset="-122"/>
                <a:cs typeface="楷体" panose="02010609060101010101" charset="-122"/>
              </a:rPr>
              <a:t>Magic</a:t>
            </a:r>
            <a:r>
              <a:rPr lang="en-US" altLang="zh-CN" sz="2000">
                <a:latin typeface="楷体" panose="02010609060101010101" charset="-122"/>
                <a:ea typeface="楷体" panose="02010609060101010101" charset="-122"/>
                <a:cs typeface="楷体" panose="02010609060101010101" charset="-122"/>
              </a:rPr>
              <a:t>: </a:t>
            </a:r>
            <a:r>
              <a:rPr lang="zh-CN" altLang="en-US" sz="2000">
                <a:latin typeface="楷体" panose="02010609060101010101" charset="-122"/>
                <a:ea typeface="楷体" panose="02010609060101010101" charset="-122"/>
                <a:cs typeface="楷体" panose="02010609060101010101" charset="-122"/>
              </a:rPr>
              <a:t>存放ELF_MAGIC值，用于exec验证二进制良好。</a:t>
            </a:r>
          </a:p>
          <a:p>
            <a:pPr>
              <a:lnSpc>
                <a:spcPct val="120000"/>
              </a:lnSpc>
            </a:pPr>
            <a:r>
              <a:rPr lang="zh-CN" altLang="en-US" sz="2000">
                <a:latin typeface="楷体" panose="02010609060101010101" charset="-122"/>
                <a:ea typeface="楷体" panose="02010609060101010101" charset="-122"/>
                <a:cs typeface="楷体" panose="02010609060101010101" charset="-122"/>
              </a:rPr>
              <a:t>Phnum</a:t>
            </a:r>
            <a:r>
              <a:rPr lang="en-US" altLang="zh-CN" sz="2000">
                <a:latin typeface="楷体" panose="02010609060101010101" charset="-122"/>
                <a:ea typeface="楷体" panose="02010609060101010101" charset="-122"/>
                <a:cs typeface="楷体" panose="02010609060101010101" charset="-122"/>
              </a:rPr>
              <a:t>: </a:t>
            </a:r>
            <a:r>
              <a:rPr lang="zh-CN" altLang="en-US" sz="2000">
                <a:latin typeface="楷体" panose="02010609060101010101" charset="-122"/>
                <a:ea typeface="楷体" panose="02010609060101010101" charset="-122"/>
                <a:cs typeface="楷体" panose="02010609060101010101" charset="-122"/>
              </a:rPr>
              <a:t>段个数</a:t>
            </a:r>
            <a:r>
              <a:rPr lang="en-US" altLang="zh-CN" sz="2000">
                <a:latin typeface="楷体" panose="02010609060101010101" charset="-122"/>
                <a:ea typeface="楷体" panose="02010609060101010101" charset="-122"/>
                <a:cs typeface="楷体" panose="02010609060101010101" charset="-122"/>
              </a:rPr>
              <a:t>,程序头部表中的条目数量</a:t>
            </a:r>
            <a:r>
              <a:rPr lang="zh-CN" altLang="en-US" sz="2000">
                <a:latin typeface="楷体" panose="02010609060101010101" charset="-122"/>
                <a:ea typeface="楷体" panose="02010609060101010101" charset="-122"/>
                <a:cs typeface="楷体" panose="02010609060101010101" charset="-122"/>
              </a:rPr>
              <a:t>。</a:t>
            </a:r>
          </a:p>
          <a:p>
            <a:pPr>
              <a:lnSpc>
                <a:spcPct val="120000"/>
              </a:lnSpc>
            </a:pPr>
            <a:r>
              <a:rPr lang="zh-CN" altLang="en-US" sz="2000">
                <a:latin typeface="楷体" panose="02010609060101010101" charset="-122"/>
                <a:ea typeface="楷体" panose="02010609060101010101" charset="-122"/>
                <a:cs typeface="楷体" panose="02010609060101010101" charset="-122"/>
              </a:rPr>
              <a:t>Phoff</a:t>
            </a:r>
            <a:r>
              <a:rPr lang="en-US" altLang="zh-CN" sz="2000">
                <a:latin typeface="楷体" panose="02010609060101010101" charset="-122"/>
                <a:ea typeface="楷体" panose="02010609060101010101" charset="-122"/>
                <a:cs typeface="楷体" panose="02010609060101010101" charset="-122"/>
              </a:rPr>
              <a:t>: </a:t>
            </a:r>
            <a:r>
              <a:rPr lang="zh-CN" altLang="en-US" sz="2000">
                <a:latin typeface="楷体" panose="02010609060101010101" charset="-122"/>
                <a:ea typeface="楷体" panose="02010609060101010101" charset="-122"/>
                <a:cs typeface="楷体" panose="02010609060101010101" charset="-122"/>
              </a:rPr>
              <a:t>程序段表头相对elfhdr偏移位置。</a:t>
            </a:r>
          </a:p>
          <a:p>
            <a:pPr>
              <a:lnSpc>
                <a:spcPct val="120000"/>
              </a:lnSpc>
            </a:pPr>
            <a:endParaRPr lang="zh-CN" altLang="en-US" sz="2000">
              <a:latin typeface="楷体" panose="02010609060101010101" charset="-122"/>
              <a:ea typeface="楷体" panose="02010609060101010101" charset="-122"/>
              <a:cs typeface="楷体" panose="02010609060101010101" charset="-122"/>
            </a:endParaRPr>
          </a:p>
          <a:p>
            <a:pPr>
              <a:lnSpc>
                <a:spcPct val="120000"/>
              </a:lnSpc>
            </a:pPr>
            <a:r>
              <a:rPr lang="zh-CN" altLang="en-US" sz="2000">
                <a:latin typeface="楷体" panose="02010609060101010101" charset="-122"/>
                <a:ea typeface="楷体" panose="02010609060101010101" charset="-122"/>
                <a:cs typeface="楷体" panose="02010609060101010101" charset="-122"/>
              </a:rPr>
              <a:t>Vaddr</a:t>
            </a:r>
            <a:r>
              <a:rPr lang="en-US" altLang="zh-CN" sz="2000">
                <a:latin typeface="楷体" panose="02010609060101010101" charset="-122"/>
                <a:ea typeface="楷体" panose="02010609060101010101" charset="-122"/>
                <a:cs typeface="楷体" panose="02010609060101010101" charset="-122"/>
              </a:rPr>
              <a:t>: </a:t>
            </a:r>
            <a:r>
              <a:rPr lang="zh-CN" altLang="en-US" sz="2000">
                <a:latin typeface="楷体" panose="02010609060101010101" charset="-122"/>
                <a:ea typeface="楷体" panose="02010609060101010101" charset="-122"/>
                <a:cs typeface="楷体" panose="02010609060101010101" charset="-122"/>
              </a:rPr>
              <a:t>段的第一个字节将被放到内存中的虚拟地址。</a:t>
            </a:r>
          </a:p>
          <a:p>
            <a:pPr>
              <a:lnSpc>
                <a:spcPct val="120000"/>
              </a:lnSpc>
            </a:pPr>
            <a:r>
              <a:rPr lang="zh-CN" altLang="en-US" sz="2000">
                <a:latin typeface="楷体" panose="02010609060101010101" charset="-122"/>
                <a:ea typeface="楷体" panose="02010609060101010101" charset="-122"/>
                <a:cs typeface="楷体" panose="02010609060101010101" charset="-122"/>
              </a:rPr>
              <a:t>Memsz</a:t>
            </a:r>
            <a:r>
              <a:rPr lang="en-US" altLang="zh-CN" sz="2000">
                <a:latin typeface="楷体" panose="02010609060101010101" charset="-122"/>
                <a:ea typeface="楷体" panose="02010609060101010101" charset="-122"/>
                <a:cs typeface="楷体" panose="02010609060101010101" charset="-122"/>
              </a:rPr>
              <a:t>: </a:t>
            </a:r>
            <a:r>
              <a:rPr lang="zh-CN" altLang="en-US" sz="2000">
                <a:latin typeface="楷体" panose="02010609060101010101" charset="-122"/>
                <a:ea typeface="楷体" panose="02010609060101010101" charset="-122"/>
                <a:cs typeface="楷体" panose="02010609060101010101" charset="-122"/>
              </a:rPr>
              <a:t>段在内存映像中占用的字节数。</a:t>
            </a:r>
          </a:p>
          <a:p>
            <a:pPr>
              <a:lnSpc>
                <a:spcPct val="120000"/>
              </a:lnSpc>
            </a:pPr>
            <a:r>
              <a:rPr lang="zh-CN" altLang="en-US" sz="2000">
                <a:latin typeface="楷体" panose="02010609060101010101" charset="-122"/>
                <a:ea typeface="楷体" panose="02010609060101010101" charset="-122"/>
                <a:cs typeface="楷体" panose="02010609060101010101" charset="-122"/>
              </a:rPr>
              <a:t>Filesz</a:t>
            </a:r>
            <a:r>
              <a:rPr lang="en-US" altLang="zh-CN" sz="2000">
                <a:latin typeface="楷体" panose="02010609060101010101" charset="-122"/>
                <a:ea typeface="楷体" panose="02010609060101010101" charset="-122"/>
                <a:cs typeface="楷体" panose="02010609060101010101" charset="-122"/>
              </a:rPr>
              <a:t>: </a:t>
            </a:r>
            <a:r>
              <a:rPr lang="zh-CN" altLang="en-US" sz="2000">
                <a:latin typeface="楷体" panose="02010609060101010101" charset="-122"/>
                <a:ea typeface="楷体" panose="02010609060101010101" charset="-122"/>
                <a:cs typeface="楷体" panose="02010609060101010101" charset="-122"/>
              </a:rPr>
              <a:t>段在文件中的长度。</a:t>
            </a:r>
          </a:p>
        </p:txBody>
      </p:sp>
      <p:sp>
        <p:nvSpPr>
          <p:cNvPr id="11"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12" name="深度视觉·原创设计 https://www.docer.com/works?userid=22383862"/>
          <p:cNvSpPr txBox="1"/>
          <p:nvPr/>
        </p:nvSpPr>
        <p:spPr>
          <a:xfrm>
            <a:off x="1022696" y="632328"/>
            <a:ext cx="6888558" cy="4160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——exec</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722120"/>
            <a:ext cx="9578340" cy="570865"/>
          </a:xfrm>
          <a:prstGeom prst="rect">
            <a:avLst/>
          </a:prstGeom>
          <a:noFill/>
        </p:spPr>
        <p:txBody>
          <a:bodyPr wrap="square" rtlCol="0">
            <a:spAutoFit/>
          </a:bodyPr>
          <a:lstStyle/>
          <a:p>
            <a:pPr marL="285750" indent="-285750">
              <a:lnSpc>
                <a:spcPct val="130000"/>
              </a:lnSpc>
              <a:buFont typeface="Wingdings" panose="05000000000000000000" charset="0"/>
              <a:buChar char="Ø"/>
            </a:pPr>
            <a:r>
              <a:rPr sz="2400" dirty="0">
                <a:latin typeface="宋体" panose="02010600030101010101" pitchFamily="2" charset="-122"/>
                <a:ea typeface="宋体" panose="02010600030101010101" pitchFamily="2" charset="-122"/>
                <a:cs typeface="宋体" panose="02010600030101010101" pitchFamily="2" charset="-122"/>
              </a:rPr>
              <a:t>在 exec() </a:t>
            </a:r>
            <a:r>
              <a:rPr sz="2400" dirty="0" err="1">
                <a:latin typeface="宋体" panose="02010600030101010101" pitchFamily="2" charset="-122"/>
                <a:ea typeface="宋体" panose="02010600030101010101" pitchFamily="2" charset="-122"/>
                <a:cs typeface="宋体" panose="02010600030101010101" pitchFamily="2" charset="-122"/>
              </a:rPr>
              <a:t>中，如何确定并设置待运行的程序的</a:t>
            </a:r>
            <a:r>
              <a:rPr sz="2400" dirty="0">
                <a:latin typeface="宋体" panose="02010600030101010101" pitchFamily="2" charset="-122"/>
                <a:ea typeface="宋体" panose="02010600030101010101" pitchFamily="2" charset="-122"/>
                <a:cs typeface="宋体" panose="02010600030101010101" pitchFamily="2" charset="-122"/>
              </a:rPr>
              <a:t> PC </a:t>
            </a:r>
            <a:r>
              <a:rPr sz="2400" dirty="0" err="1">
                <a:latin typeface="宋体" panose="02010600030101010101" pitchFamily="2" charset="-122"/>
                <a:ea typeface="宋体" panose="02010600030101010101" pitchFamily="2" charset="-122"/>
                <a:cs typeface="宋体" panose="02010600030101010101" pitchFamily="2" charset="-122"/>
              </a:rPr>
              <a:t>值和栈指针</a:t>
            </a:r>
            <a:r>
              <a:rPr sz="2400" dirty="0">
                <a:latin typeface="宋体" panose="02010600030101010101" pitchFamily="2" charset="-122"/>
                <a:ea typeface="宋体" panose="02010600030101010101" pitchFamily="2" charset="-122"/>
                <a:cs typeface="宋体" panose="02010600030101010101" pitchFamily="2" charset="-122"/>
              </a:rPr>
              <a:t>？</a:t>
            </a:r>
          </a:p>
        </p:txBody>
      </p:sp>
      <p:sp>
        <p:nvSpPr>
          <p:cNvPr id="2" name="文本框 1"/>
          <p:cNvSpPr txBox="1"/>
          <p:nvPr/>
        </p:nvSpPr>
        <p:spPr>
          <a:xfrm>
            <a:off x="6274435" y="2560955"/>
            <a:ext cx="4620260" cy="3181985"/>
          </a:xfrm>
          <a:prstGeom prst="rect">
            <a:avLst/>
          </a:prstGeom>
          <a:noFill/>
        </p:spPr>
        <p:txBody>
          <a:bodyPr wrap="square" rtlCol="0">
            <a:noAutofit/>
          </a:bodyPr>
          <a:lstStyle/>
          <a:p>
            <a:pPr marL="285750" indent="-285750">
              <a:lnSpc>
                <a:spcPct val="14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设置程序计数器（PC）值:</a:t>
            </a:r>
          </a:p>
          <a:p>
            <a:pPr indent="457200">
              <a:lnSpc>
                <a:spcPct val="140000"/>
              </a:lnSpc>
              <a:buFont typeface="Arial" panose="020B0604020202020204" pitchFamily="34" charset="0"/>
              <a:buNone/>
            </a:pPr>
            <a:r>
              <a:rPr lang="zh-CN" altLang="en-US" sz="2000" dirty="0">
                <a:latin typeface="楷体" panose="02010609060101010101" charset="-122"/>
                <a:ea typeface="楷体" panose="02010609060101010101" charset="-122"/>
                <a:cs typeface="楷体" panose="02010609060101010101" charset="-122"/>
              </a:rPr>
              <a:t>这行代码设置了进程的程序计数器的值。elf.entry是从ELF文件头部中获取的入口点地址，它指向待执行程序的main函数或其启动代码的地址。当进程从内核模式切换到用户模式时，硬件会从trapframe结构中的epc字段获取下一条要执行的指令的地址。</a:t>
            </a:r>
          </a:p>
        </p:txBody>
      </p:sp>
      <p:pic>
        <p:nvPicPr>
          <p:cNvPr id="3" name="图片 2" descr="4-4"/>
          <p:cNvPicPr>
            <a:picLocks noChangeAspect="1"/>
          </p:cNvPicPr>
          <p:nvPr/>
        </p:nvPicPr>
        <p:blipFill>
          <a:blip r:embed="rId6"/>
          <a:srcRect r="46663"/>
          <a:stretch>
            <a:fillRect/>
          </a:stretch>
        </p:blipFill>
        <p:spPr>
          <a:xfrm>
            <a:off x="505460" y="2560955"/>
            <a:ext cx="5268595" cy="3559810"/>
          </a:xfrm>
          <a:prstGeom prst="rect">
            <a:avLst/>
          </a:prstGeom>
        </p:spPr>
      </p:pic>
      <p:sp>
        <p:nvSpPr>
          <p:cNvPr id="5" name="矩形 4"/>
          <p:cNvSpPr/>
          <p:nvPr>
            <p:custDataLst>
              <p:tags r:id="rId3"/>
            </p:custDataLst>
          </p:nvPr>
        </p:nvSpPr>
        <p:spPr>
          <a:xfrm>
            <a:off x="1245870" y="5361305"/>
            <a:ext cx="2999740" cy="25336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4" name="直接箭头连接符 3"/>
          <p:cNvCxnSpPr/>
          <p:nvPr>
            <p:custDataLst>
              <p:tags r:id="rId4"/>
            </p:custDataLst>
          </p:nvPr>
        </p:nvCxnSpPr>
        <p:spPr>
          <a:xfrm flipV="1">
            <a:off x="4245610" y="2914015"/>
            <a:ext cx="2144395" cy="2447290"/>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13"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14" name="深度视觉·原创设计 https://www.docer.com/works?userid=22383862"/>
          <p:cNvSpPr txBox="1"/>
          <p:nvPr/>
        </p:nvSpPr>
        <p:spPr>
          <a:xfrm>
            <a:off x="1022696" y="632328"/>
            <a:ext cx="6888558" cy="4160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——exec</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2" name="文本框 1"/>
          <p:cNvSpPr txBox="1"/>
          <p:nvPr/>
        </p:nvSpPr>
        <p:spPr>
          <a:xfrm>
            <a:off x="6274435" y="2560955"/>
            <a:ext cx="4620260" cy="3181985"/>
          </a:xfrm>
          <a:prstGeom prst="rect">
            <a:avLst/>
          </a:prstGeom>
          <a:noFill/>
        </p:spPr>
        <p:txBody>
          <a:bodyPr wrap="square" rtlCol="0">
            <a:noAutofit/>
          </a:bodyPr>
          <a:lstStyle/>
          <a:p>
            <a:pPr marL="285750" indent="-285750">
              <a:lnSpc>
                <a:spcPct val="14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设置栈指针（SP）值:</a:t>
            </a:r>
          </a:p>
          <a:p>
            <a:pPr indent="457200">
              <a:lnSpc>
                <a:spcPct val="140000"/>
              </a:lnSpc>
              <a:buFont typeface="Arial" panose="020B0604020202020204" pitchFamily="34" charset="0"/>
              <a:buNone/>
            </a:pPr>
            <a:r>
              <a:rPr lang="zh-CN" altLang="en-US" sz="2000" dirty="0">
                <a:latin typeface="楷体" panose="02010609060101010101" charset="-122"/>
                <a:ea typeface="楷体" panose="02010609060101010101" charset="-122"/>
                <a:cs typeface="楷体" panose="02010609060101010101" charset="-122"/>
              </a:rPr>
              <a:t>这行代码设置了进程的栈指针的值。在前面的代码中，sp被设置为指向用户堆栈的顶部。用户堆栈用于保存函数调用的局部变量、返回地址等信息。当函数调用发生时，sp值会减小；当函数返回时，sp值会增加。</a:t>
            </a:r>
          </a:p>
        </p:txBody>
      </p:sp>
      <p:pic>
        <p:nvPicPr>
          <p:cNvPr id="3" name="图片 2" descr="4-4"/>
          <p:cNvPicPr>
            <a:picLocks noChangeAspect="1"/>
          </p:cNvPicPr>
          <p:nvPr/>
        </p:nvPicPr>
        <p:blipFill>
          <a:blip r:embed="rId6"/>
          <a:srcRect r="46663"/>
          <a:stretch>
            <a:fillRect/>
          </a:stretch>
        </p:blipFill>
        <p:spPr>
          <a:xfrm>
            <a:off x="505460" y="2560955"/>
            <a:ext cx="5268595" cy="3559810"/>
          </a:xfrm>
          <a:prstGeom prst="rect">
            <a:avLst/>
          </a:prstGeom>
        </p:spPr>
      </p:pic>
      <p:sp>
        <p:nvSpPr>
          <p:cNvPr id="5" name="矩形 4"/>
          <p:cNvSpPr/>
          <p:nvPr>
            <p:custDataLst>
              <p:tags r:id="rId3"/>
            </p:custDataLst>
          </p:nvPr>
        </p:nvSpPr>
        <p:spPr>
          <a:xfrm>
            <a:off x="1245870" y="5614670"/>
            <a:ext cx="2999740" cy="25336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4" name="直接箭头连接符 3"/>
          <p:cNvCxnSpPr/>
          <p:nvPr>
            <p:custDataLst>
              <p:tags r:id="rId4"/>
            </p:custDataLst>
          </p:nvPr>
        </p:nvCxnSpPr>
        <p:spPr>
          <a:xfrm flipV="1">
            <a:off x="4245610" y="2914015"/>
            <a:ext cx="2144395" cy="2700655"/>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13"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14" name="深度视觉·原创设计 https://www.docer.com/works?userid=22383862"/>
          <p:cNvSpPr txBox="1"/>
          <p:nvPr/>
        </p:nvSpPr>
        <p:spPr>
          <a:xfrm>
            <a:off x="1022696" y="632328"/>
            <a:ext cx="6888558" cy="947952"/>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——exec</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a:p>
            <a:pPr marL="0" marR="0" lvl="0" indent="0" algn="l" defTabSz="914400" rtl="0" eaLnBrk="1" fontAlgn="auto" latinLnBrk="0" hangingPunct="1">
              <a:lnSpc>
                <a:spcPct val="110000"/>
              </a:lnSpc>
              <a:spcBef>
                <a:spcPts val="0"/>
              </a:spcBef>
              <a:spcAft>
                <a:spcPts val="0"/>
              </a:spcAft>
              <a:buClrTx/>
              <a:buSzTx/>
              <a:buFontTx/>
              <a:buNone/>
              <a:defRPr/>
            </a:pP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15" name="文本框 14"/>
          <p:cNvSpPr txBox="1"/>
          <p:nvPr/>
        </p:nvSpPr>
        <p:spPr>
          <a:xfrm>
            <a:off x="1245870" y="1722120"/>
            <a:ext cx="9578340" cy="570865"/>
          </a:xfrm>
          <a:prstGeom prst="rect">
            <a:avLst/>
          </a:prstGeom>
          <a:noFill/>
        </p:spPr>
        <p:txBody>
          <a:bodyPr wrap="square" rtlCol="0">
            <a:spAutoFit/>
          </a:bodyPr>
          <a:lstStyle/>
          <a:p>
            <a:pPr marL="285750" indent="-285750">
              <a:lnSpc>
                <a:spcPct val="130000"/>
              </a:lnSpc>
              <a:buFont typeface="Wingdings" panose="05000000000000000000" charset="0"/>
              <a:buChar char="Ø"/>
            </a:pPr>
            <a:r>
              <a:rPr sz="2400">
                <a:latin typeface="宋体" panose="02010600030101010101" pitchFamily="2" charset="-122"/>
                <a:ea typeface="宋体" panose="02010600030101010101" pitchFamily="2" charset="-122"/>
                <a:cs typeface="宋体" panose="02010600030101010101" pitchFamily="2" charset="-122"/>
              </a:rPr>
              <a:t>在 exec() 中，如何确定并设置待运行的程序的 PC 值和栈指针？</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817370"/>
            <a:ext cx="9578340" cy="570865"/>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sz="2400">
                <a:latin typeface="宋体" panose="02010600030101010101" pitchFamily="2" charset="-122"/>
                <a:ea typeface="宋体" panose="02010600030101010101" pitchFamily="2" charset="-122"/>
                <a:cs typeface="宋体" panose="02010600030101010101" pitchFamily="2" charset="-122"/>
              </a:rPr>
              <a:t> </a:t>
            </a:r>
            <a:r>
              <a:rPr sz="2400">
                <a:latin typeface="宋体" panose="02010600030101010101" pitchFamily="2" charset="-122"/>
                <a:ea typeface="宋体" panose="02010600030101010101" pitchFamily="2" charset="-122"/>
                <a:cs typeface="宋体" panose="02010600030101010101" pitchFamily="2" charset="-122"/>
              </a:rPr>
              <a:t>exec() 执行完以后，返回的地址是什么？为什么？</a:t>
            </a:r>
          </a:p>
        </p:txBody>
      </p:sp>
      <p:pic>
        <p:nvPicPr>
          <p:cNvPr id="38" name="图片 37" descr="3b333634343832373bd7f3bcfdcdb7"/>
          <p:cNvPicPr>
            <a:picLocks noChangeAspect="1"/>
          </p:cNvPicPr>
          <p:nvPr/>
        </p:nvPicPr>
        <p:blipFill>
          <a:blip r:embed="rId5"/>
          <a:stretch>
            <a:fillRect/>
          </a:stretch>
        </p:blipFill>
        <p:spPr>
          <a:xfrm>
            <a:off x="1245870" y="3359994"/>
            <a:ext cx="452120" cy="452120"/>
          </a:xfrm>
          <a:prstGeom prst="rect">
            <a:avLst/>
          </a:prstGeom>
        </p:spPr>
      </p:pic>
      <p:sp>
        <p:nvSpPr>
          <p:cNvPr id="2" name="文本框 1"/>
          <p:cNvSpPr txBox="1"/>
          <p:nvPr/>
        </p:nvSpPr>
        <p:spPr>
          <a:xfrm>
            <a:off x="1984375" y="3359994"/>
            <a:ext cx="8622030" cy="2936240"/>
          </a:xfrm>
          <a:prstGeom prst="rect">
            <a:avLst/>
          </a:prstGeom>
          <a:noFill/>
        </p:spPr>
        <p:txBody>
          <a:bodyPr wrap="square" rtlCol="0">
            <a:noAutofit/>
          </a:bodyPr>
          <a:lstStyle/>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exec()函数的目的是替换当前进程的内存镜像为一个新的程序。这意味着当exec()成功执行后，当前进程的代码、数据和堆栈都会被新程序替换</a:t>
            </a:r>
            <a:r>
              <a:rPr lang="zh-CN" altLang="en-US" dirty="0" smtClean="0">
                <a:latin typeface="楷体" panose="02010609060101010101" charset="-122"/>
                <a:ea typeface="楷体" panose="02010609060101010101" charset="-122"/>
                <a:cs typeface="楷体" panose="02010609060101010101" charset="-122"/>
              </a:rPr>
              <a:t>。</a:t>
            </a: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en-US" altLang="zh-CN" dirty="0">
                <a:latin typeface="楷体" panose="02010609060101010101" charset="-122"/>
                <a:ea typeface="楷体" panose="02010609060101010101" charset="-122"/>
                <a:cs typeface="楷体" panose="02010609060101010101" charset="-122"/>
              </a:rPr>
              <a:t>exec()</a:t>
            </a:r>
            <a:r>
              <a:rPr lang="zh-CN" altLang="en-US" dirty="0">
                <a:latin typeface="楷体" panose="02010609060101010101" charset="-122"/>
                <a:ea typeface="楷体" panose="02010609060101010101" charset="-122"/>
                <a:cs typeface="楷体" panose="02010609060101010101" charset="-122"/>
              </a:rPr>
              <a:t>函数本身并不真正“返回”到调用它的代码。相反，它加载并开始执行新程序。因此，当我们说</a:t>
            </a:r>
            <a:r>
              <a:rPr lang="en-US" altLang="zh-CN" dirty="0">
                <a:latin typeface="楷体" panose="02010609060101010101" charset="-122"/>
                <a:ea typeface="楷体" panose="02010609060101010101" charset="-122"/>
                <a:cs typeface="楷体" panose="02010609060101010101" charset="-122"/>
              </a:rPr>
              <a:t>exec()</a:t>
            </a:r>
            <a:r>
              <a:rPr lang="zh-CN" altLang="en-US" dirty="0">
                <a:latin typeface="楷体" panose="02010609060101010101" charset="-122"/>
                <a:ea typeface="楷体" panose="02010609060101010101" charset="-122"/>
                <a:cs typeface="楷体" panose="02010609060101010101" charset="-122"/>
              </a:rPr>
              <a:t>返回</a:t>
            </a:r>
            <a:r>
              <a:rPr lang="en-US" altLang="zh-CN" dirty="0" err="1">
                <a:latin typeface="楷体" panose="02010609060101010101" charset="-122"/>
                <a:ea typeface="楷体" panose="02010609060101010101" charset="-122"/>
                <a:cs typeface="楷体" panose="02010609060101010101" charset="-122"/>
              </a:rPr>
              <a:t>argc</a:t>
            </a:r>
            <a:r>
              <a:rPr lang="zh-CN" altLang="en-US" dirty="0">
                <a:latin typeface="楷体" panose="02010609060101010101" charset="-122"/>
                <a:ea typeface="楷体" panose="02010609060101010101" charset="-122"/>
                <a:cs typeface="楷体" panose="02010609060101010101" charset="-122"/>
              </a:rPr>
              <a:t>时，我们实际上是指新程序的</a:t>
            </a:r>
            <a:r>
              <a:rPr lang="en-US" altLang="zh-CN" dirty="0">
                <a:latin typeface="楷体" panose="02010609060101010101" charset="-122"/>
                <a:ea typeface="楷体" panose="02010609060101010101" charset="-122"/>
                <a:cs typeface="楷体" panose="02010609060101010101" charset="-122"/>
              </a:rPr>
              <a:t>main</a:t>
            </a:r>
            <a:r>
              <a:rPr lang="zh-CN" altLang="en-US" dirty="0">
                <a:latin typeface="楷体" panose="02010609060101010101" charset="-122"/>
                <a:ea typeface="楷体" panose="02010609060101010101" charset="-122"/>
                <a:cs typeface="楷体" panose="02010609060101010101" charset="-122"/>
              </a:rPr>
              <a:t>函数的第一个参数是</a:t>
            </a:r>
            <a:r>
              <a:rPr lang="en-US" altLang="zh-CN" dirty="0" err="1">
                <a:latin typeface="楷体" panose="02010609060101010101" charset="-122"/>
                <a:ea typeface="楷体" panose="02010609060101010101" charset="-122"/>
                <a:cs typeface="楷体" panose="02010609060101010101" charset="-122"/>
              </a:rPr>
              <a:t>argc</a:t>
            </a:r>
            <a:r>
              <a:rPr lang="zh-CN" altLang="en-US" dirty="0">
                <a:latin typeface="楷体" panose="02010609060101010101" charset="-122"/>
                <a:ea typeface="楷体" panose="02010609060101010101" charset="-122"/>
                <a:cs typeface="楷体" panose="02010609060101010101" charset="-122"/>
              </a:rPr>
              <a:t>。</a:t>
            </a:r>
          </a:p>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此时我们可以认为返回值是即</a:t>
            </a:r>
            <a:r>
              <a:rPr lang="zh-CN" altLang="en-US" dirty="0">
                <a:latin typeface="楷体" panose="02010609060101010101" charset="-122"/>
                <a:ea typeface="楷体" panose="02010609060101010101" charset="-122"/>
                <a:cs typeface="楷体" panose="02010609060101010101" charset="-122"/>
              </a:rPr>
              <a:t>Elf.entry，进程的用户态程序入口地址</a:t>
            </a:r>
            <a:r>
              <a:rPr lang="zh-CN" altLang="en-US" dirty="0" smtClean="0">
                <a:latin typeface="楷体" panose="02010609060101010101" charset="-122"/>
                <a:ea typeface="楷体" panose="02010609060101010101" charset="-122"/>
                <a:cs typeface="楷体" panose="02010609060101010101" charset="-122"/>
              </a:rPr>
              <a:t>。</a:t>
            </a:r>
            <a:endParaRPr lang="en-US" altLang="zh-CN" dirty="0" smtClean="0">
              <a:latin typeface="楷体" panose="02010609060101010101" charset="-122"/>
              <a:ea typeface="楷体" panose="02010609060101010101" charset="-122"/>
              <a:cs typeface="楷体" panose="02010609060101010101" charset="-122"/>
            </a:endParaRPr>
          </a:p>
        </p:txBody>
      </p:sp>
      <p:sp>
        <p:nvSpPr>
          <p:cNvPr id="11"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12" name="深度视觉·原创设计 https://www.docer.com/works?userid=22383862"/>
          <p:cNvSpPr txBox="1"/>
          <p:nvPr/>
        </p:nvSpPr>
        <p:spPr>
          <a:xfrm>
            <a:off x="1022696" y="632328"/>
            <a:ext cx="6888558"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——exec()</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pic>
        <p:nvPicPr>
          <p:cNvPr id="3" name="图片 2"/>
          <p:cNvPicPr>
            <a:picLocks noChangeAspect="1"/>
          </p:cNvPicPr>
          <p:nvPr/>
        </p:nvPicPr>
        <p:blipFill>
          <a:blip r:embed="rId6"/>
          <a:stretch>
            <a:fillRect/>
          </a:stretch>
        </p:blipFill>
        <p:spPr>
          <a:xfrm>
            <a:off x="2293456" y="2481129"/>
            <a:ext cx="5434918" cy="741126"/>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758536" y="632328"/>
            <a:ext cx="6888558"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操作</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——fork()</a:t>
            </a: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调用代码详解</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98575" y="1298577"/>
            <a:ext cx="9578340" cy="504369"/>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dirty="0" err="1" smtClean="0">
                <a:latin typeface="宋体" panose="02010600030101010101" pitchFamily="2" charset="-122"/>
                <a:ea typeface="宋体" panose="02010600030101010101" pitchFamily="2" charset="-122"/>
                <a:cs typeface="宋体" panose="02010600030101010101" pitchFamily="2" charset="-122"/>
              </a:rPr>
              <a:t>init.c</a:t>
            </a:r>
            <a:r>
              <a:rPr lang="zh-CN" altLang="en-US" sz="2400" dirty="0" smtClean="0">
                <a:latin typeface="宋体" panose="02010600030101010101" pitchFamily="2" charset="-122"/>
                <a:ea typeface="宋体" panose="02010600030101010101" pitchFamily="2" charset="-122"/>
                <a:cs typeface="宋体" panose="02010600030101010101" pitchFamily="2" charset="-122"/>
              </a:rPr>
              <a:t>（</a:t>
            </a:r>
            <a:r>
              <a:rPr lang="zh-CN" altLang="en-US" sz="2000" dirty="0" smtClean="0">
                <a:latin typeface="宋体" panose="02010600030101010101" pitchFamily="2" charset="-122"/>
                <a:ea typeface="宋体" panose="02010600030101010101" pitchFamily="2" charset="-122"/>
                <a:cs typeface="宋体" panose="02010600030101010101" pitchFamily="2" charset="-122"/>
              </a:rPr>
              <a:t>由于前面的代码易于理解，不做详细解释</a:t>
            </a:r>
            <a:r>
              <a:rPr lang="zh-CN" altLang="en-US" sz="2400" dirty="0" smtClean="0">
                <a:latin typeface="宋体" panose="02010600030101010101" pitchFamily="2" charset="-122"/>
                <a:ea typeface="宋体" panose="02010600030101010101" pitchFamily="2" charset="-122"/>
                <a:cs typeface="宋体" panose="02010600030101010101" pitchFamily="2" charset="-122"/>
              </a:rPr>
              <a:t>）</a:t>
            </a:r>
            <a:r>
              <a:rPr lang="en-US" altLang="zh-CN" sz="2400" dirty="0" smtClean="0">
                <a:latin typeface="宋体" panose="02010600030101010101" pitchFamily="2" charset="-122"/>
                <a:ea typeface="宋体" panose="02010600030101010101" pitchFamily="2" charset="-122"/>
                <a:cs typeface="宋体" panose="02010600030101010101" pitchFamily="2" charset="-122"/>
              </a:rPr>
              <a:t>  </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p:txBody>
      </p:sp>
      <p:sp>
        <p:nvSpPr>
          <p:cNvPr id="4" name="文本框 3"/>
          <p:cNvSpPr txBox="1"/>
          <p:nvPr>
            <p:custDataLst>
              <p:tags r:id="rId3"/>
            </p:custDataLst>
          </p:nvPr>
        </p:nvSpPr>
        <p:spPr>
          <a:xfrm>
            <a:off x="6429694" y="1956763"/>
            <a:ext cx="5500370" cy="5611234"/>
          </a:xfrm>
          <a:prstGeom prst="rect">
            <a:avLst/>
          </a:prstGeom>
          <a:noFill/>
        </p:spPr>
        <p:txBody>
          <a:bodyPr wrap="square" rtlCol="0">
            <a:noAutofit/>
          </a:bodyPr>
          <a:lstStyle/>
          <a:p>
            <a:pPr marL="285750" indent="-285750">
              <a:lnSpc>
                <a:spcPct val="120000"/>
              </a:lnSpc>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功能：确保系统中始终运行</a:t>
            </a:r>
            <a:r>
              <a:rPr lang="en-US" altLang="zh-CN" dirty="0" smtClean="0">
                <a:latin typeface="楷体" panose="02010609060101010101" charset="-122"/>
                <a:ea typeface="楷体" panose="02010609060101010101" charset="-122"/>
                <a:cs typeface="楷体" panose="02010609060101010101" charset="-122"/>
              </a:rPr>
              <a:t>shell</a:t>
            </a:r>
            <a:r>
              <a:rPr lang="zh-CN" altLang="en-US" dirty="0">
                <a:latin typeface="楷体" panose="02010609060101010101" charset="-122"/>
                <a:ea typeface="楷体" panose="02010609060101010101" charset="-122"/>
                <a:cs typeface="楷体" panose="02010609060101010101" charset="-122"/>
              </a:rPr>
              <a:t>进程</a:t>
            </a:r>
            <a:r>
              <a:rPr lang="zh-CN" altLang="en-US" dirty="0" smtClean="0">
                <a:latin typeface="楷体" panose="02010609060101010101" charset="-122"/>
                <a:ea typeface="楷体" panose="02010609060101010101" charset="-122"/>
                <a:cs typeface="楷体" panose="02010609060101010101" charset="-122"/>
              </a:rPr>
              <a:t>，出现</a:t>
            </a:r>
            <a:r>
              <a:rPr lang="zh-CN" altLang="en-US" dirty="0">
                <a:latin typeface="楷体" panose="02010609060101010101" charset="-122"/>
                <a:ea typeface="楷体" panose="02010609060101010101" charset="-122"/>
                <a:cs typeface="楷体" panose="02010609060101010101" charset="-122"/>
              </a:rPr>
              <a:t>故障或被意外</a:t>
            </a:r>
            <a:r>
              <a:rPr lang="zh-CN" altLang="en-US" dirty="0" smtClean="0">
                <a:latin typeface="楷体" panose="02010609060101010101" charset="-122"/>
                <a:ea typeface="楷体" panose="02010609060101010101" charset="-122"/>
                <a:cs typeface="楷体" panose="02010609060101010101" charset="-122"/>
              </a:rPr>
              <a:t>终止时会</a:t>
            </a:r>
            <a:r>
              <a:rPr lang="zh-CN" altLang="en-US" dirty="0">
                <a:latin typeface="楷体" panose="02010609060101010101" charset="-122"/>
                <a:ea typeface="楷体" panose="02010609060101010101" charset="-122"/>
                <a:cs typeface="楷体" panose="02010609060101010101" charset="-122"/>
              </a:rPr>
              <a:t>立即被重启</a:t>
            </a:r>
            <a:r>
              <a:rPr lang="zh-CN" altLang="en-US" dirty="0" smtClean="0">
                <a:latin typeface="楷体" panose="02010609060101010101" charset="-122"/>
                <a:ea typeface="楷体" panose="02010609060101010101" charset="-122"/>
                <a:cs typeface="楷体" panose="02010609060101010101" charset="-122"/>
              </a:rPr>
              <a:t>。</a:t>
            </a:r>
            <a:endParaRPr lang="en-US" altLang="zh-CN" dirty="0" smtClean="0">
              <a:latin typeface="楷体" panose="02010609060101010101" charset="-122"/>
              <a:ea typeface="楷体" panose="02010609060101010101" charset="-122"/>
              <a:cs typeface="楷体" panose="02010609060101010101" charset="-122"/>
            </a:endParaRPr>
          </a:p>
          <a:p>
            <a:pPr>
              <a:lnSpc>
                <a:spcPct val="120000"/>
              </a:lnSpc>
            </a:pPr>
            <a:endParaRPr lang="zh-CN" altLang="en-US" dirty="0">
              <a:latin typeface="楷体" panose="02010609060101010101" charset="-122"/>
              <a:ea typeface="楷体" panose="02010609060101010101" charset="-122"/>
              <a:cs typeface="楷体" panose="02010609060101010101" charset="-122"/>
            </a:endParaRPr>
          </a:p>
          <a:p>
            <a:pPr marL="285750" indent="-285750">
              <a:lnSpc>
                <a:spcPct val="120000"/>
              </a:lnSpc>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创建新进程</a:t>
            </a:r>
            <a:r>
              <a:rPr lang="en-US" altLang="zh-CN" dirty="0">
                <a:latin typeface="楷体" panose="02010609060101010101" charset="-122"/>
                <a:ea typeface="楷体" panose="02010609060101010101" charset="-122"/>
                <a:cs typeface="楷体" panose="02010609060101010101" charset="-122"/>
              </a:rPr>
              <a:t>: </a:t>
            </a:r>
            <a:r>
              <a:rPr lang="zh-CN" altLang="en-US" dirty="0">
                <a:latin typeface="楷体" panose="02010609060101010101" charset="-122"/>
                <a:ea typeface="楷体" panose="02010609060101010101" charset="-122"/>
                <a:cs typeface="楷体" panose="02010609060101010101" charset="-122"/>
              </a:rPr>
              <a:t>使用</a:t>
            </a:r>
            <a:r>
              <a:rPr lang="en-US" altLang="zh-CN" dirty="0">
                <a:latin typeface="楷体" panose="02010609060101010101" charset="-122"/>
                <a:ea typeface="楷体" panose="02010609060101010101" charset="-122"/>
                <a:cs typeface="楷体" panose="02010609060101010101" charset="-122"/>
              </a:rPr>
              <a:t>fork()</a:t>
            </a:r>
            <a:r>
              <a:rPr lang="zh-CN" altLang="en-US" dirty="0">
                <a:latin typeface="楷体" panose="02010609060101010101" charset="-122"/>
                <a:ea typeface="楷体" panose="02010609060101010101" charset="-122"/>
                <a:cs typeface="楷体" panose="02010609060101010101" charset="-122"/>
              </a:rPr>
              <a:t>来创建一个新的进程。如果</a:t>
            </a:r>
            <a:r>
              <a:rPr lang="en-US" altLang="zh-CN" dirty="0">
                <a:latin typeface="楷体" panose="02010609060101010101" charset="-122"/>
                <a:ea typeface="楷体" panose="02010609060101010101" charset="-122"/>
                <a:cs typeface="楷体" panose="02010609060101010101" charset="-122"/>
              </a:rPr>
              <a:t>fork</a:t>
            </a:r>
            <a:r>
              <a:rPr lang="zh-CN" altLang="en-US" dirty="0">
                <a:latin typeface="楷体" panose="02010609060101010101" charset="-122"/>
                <a:ea typeface="楷体" panose="02010609060101010101" charset="-122"/>
                <a:cs typeface="楷体" panose="02010609060101010101" charset="-122"/>
              </a:rPr>
              <a:t>成功，将得到两个几乎相同的进程：一个是父进程，一个是子进程</a:t>
            </a:r>
            <a:r>
              <a:rPr lang="zh-CN" altLang="en-US" dirty="0" smtClean="0">
                <a:latin typeface="楷体" panose="02010609060101010101" charset="-122"/>
                <a:ea typeface="楷体" panose="02010609060101010101" charset="-122"/>
                <a:cs typeface="楷体" panose="02010609060101010101" charset="-122"/>
              </a:rPr>
              <a:t>。</a:t>
            </a:r>
            <a:endParaRPr lang="zh-CN" altLang="en-US" dirty="0">
              <a:latin typeface="楷体" panose="02010609060101010101" charset="-122"/>
              <a:ea typeface="楷体" panose="02010609060101010101" charset="-122"/>
              <a:cs typeface="楷体" panose="02010609060101010101" charset="-122"/>
            </a:endParaRPr>
          </a:p>
          <a:p>
            <a:pPr marL="742950" lvl="1" indent="-285750">
              <a:lnSpc>
                <a:spcPct val="120000"/>
              </a:lnSpc>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在子进程中</a:t>
            </a:r>
            <a:r>
              <a:rPr lang="en-US" altLang="zh-CN" dirty="0">
                <a:latin typeface="楷体" panose="02010609060101010101" charset="-122"/>
                <a:ea typeface="楷体" panose="02010609060101010101" charset="-122"/>
                <a:cs typeface="楷体" panose="02010609060101010101" charset="-122"/>
              </a:rPr>
              <a:t>: </a:t>
            </a:r>
            <a:r>
              <a:rPr lang="zh-CN" altLang="en-US" dirty="0" smtClean="0">
                <a:latin typeface="楷体" panose="02010609060101010101" charset="-122"/>
                <a:ea typeface="楷体" panose="02010609060101010101" charset="-122"/>
                <a:cs typeface="楷体" panose="02010609060101010101" charset="-122"/>
              </a:rPr>
              <a:t>执行</a:t>
            </a:r>
            <a:r>
              <a:rPr lang="en-US" altLang="zh-CN" dirty="0">
                <a:latin typeface="楷体" panose="02010609060101010101" charset="-122"/>
                <a:ea typeface="楷体" panose="02010609060101010101" charset="-122"/>
                <a:cs typeface="楷体" panose="02010609060101010101" charset="-122"/>
              </a:rPr>
              <a:t>shell</a:t>
            </a:r>
            <a:r>
              <a:rPr lang="zh-CN" altLang="en-US" dirty="0">
                <a:latin typeface="楷体" panose="02010609060101010101" charset="-122"/>
                <a:ea typeface="楷体" panose="02010609060101010101" charset="-122"/>
                <a:cs typeface="楷体" panose="02010609060101010101" charset="-122"/>
              </a:rPr>
              <a:t>程序</a:t>
            </a:r>
            <a:r>
              <a:rPr lang="zh-CN" altLang="en-US" dirty="0" smtClean="0">
                <a:latin typeface="楷体" panose="02010609060101010101" charset="-122"/>
                <a:ea typeface="楷体" panose="02010609060101010101" charset="-122"/>
                <a:cs typeface="楷体" panose="02010609060101010101" charset="-122"/>
              </a:rPr>
              <a:t>。</a:t>
            </a:r>
            <a:endParaRPr lang="zh-CN" altLang="en-US" dirty="0">
              <a:latin typeface="楷体" panose="02010609060101010101" charset="-122"/>
              <a:ea typeface="楷体" panose="02010609060101010101" charset="-122"/>
              <a:cs typeface="楷体" panose="02010609060101010101" charset="-122"/>
            </a:endParaRPr>
          </a:p>
          <a:p>
            <a:pPr marL="742950" lvl="1" indent="-285750">
              <a:lnSpc>
                <a:spcPct val="120000"/>
              </a:lnSpc>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在父进程中</a:t>
            </a:r>
            <a:r>
              <a:rPr lang="en-US" altLang="zh-CN" dirty="0">
                <a:latin typeface="楷体" panose="02010609060101010101" charset="-122"/>
                <a:ea typeface="楷体" panose="02010609060101010101" charset="-122"/>
                <a:cs typeface="楷体" panose="02010609060101010101" charset="-122"/>
              </a:rPr>
              <a:t>: </a:t>
            </a:r>
            <a:r>
              <a:rPr lang="zh-CN" altLang="en-US" dirty="0">
                <a:latin typeface="楷体" panose="02010609060101010101" charset="-122"/>
                <a:ea typeface="楷体" panose="02010609060101010101" charset="-122"/>
                <a:cs typeface="楷体" panose="02010609060101010101" charset="-122"/>
              </a:rPr>
              <a:t>进入一个内部的无限循环</a:t>
            </a:r>
            <a:r>
              <a:rPr lang="zh-CN" altLang="en-US" dirty="0" smtClean="0">
                <a:latin typeface="楷体" panose="02010609060101010101" charset="-122"/>
                <a:ea typeface="楷体" panose="02010609060101010101" charset="-122"/>
                <a:cs typeface="楷体" panose="02010609060101010101" charset="-122"/>
              </a:rPr>
              <a:t>，使用</a:t>
            </a:r>
            <a:r>
              <a:rPr lang="en-US" altLang="zh-CN" dirty="0">
                <a:latin typeface="楷体" panose="02010609060101010101" charset="-122"/>
                <a:ea typeface="楷体" panose="02010609060101010101" charset="-122"/>
                <a:cs typeface="楷体" panose="02010609060101010101" charset="-122"/>
              </a:rPr>
              <a:t>wait</a:t>
            </a:r>
            <a:r>
              <a:rPr lang="zh-CN" altLang="en-US" dirty="0">
                <a:latin typeface="楷体" panose="02010609060101010101" charset="-122"/>
                <a:ea typeface="楷体" panose="02010609060101010101" charset="-122"/>
                <a:cs typeface="楷体" panose="02010609060101010101" charset="-122"/>
              </a:rPr>
              <a:t>系统调用</a:t>
            </a:r>
            <a:r>
              <a:rPr lang="zh-CN" altLang="en-US" dirty="0" smtClean="0">
                <a:latin typeface="楷体" panose="02010609060101010101" charset="-122"/>
                <a:ea typeface="楷体" panose="02010609060101010101" charset="-122"/>
                <a:cs typeface="楷体" panose="02010609060101010101" charset="-122"/>
              </a:rPr>
              <a:t>来等待</a:t>
            </a:r>
            <a:r>
              <a:rPr lang="zh-CN" altLang="en-US" dirty="0">
                <a:latin typeface="楷体" panose="02010609060101010101" charset="-122"/>
                <a:ea typeface="楷体" panose="02010609060101010101" charset="-122"/>
                <a:cs typeface="楷体" panose="02010609060101010101" charset="-122"/>
              </a:rPr>
              <a:t>子</a:t>
            </a:r>
            <a:r>
              <a:rPr lang="zh-CN" altLang="en-US" dirty="0" smtClean="0">
                <a:latin typeface="楷体" panose="02010609060101010101" charset="-122"/>
                <a:ea typeface="楷体" panose="02010609060101010101" charset="-122"/>
                <a:cs typeface="楷体" panose="02010609060101010101" charset="-122"/>
              </a:rPr>
              <a:t>进程退出。</a:t>
            </a:r>
            <a:endParaRPr lang="en-US" altLang="zh-CN" dirty="0" smtClean="0">
              <a:latin typeface="楷体" panose="02010609060101010101" charset="-122"/>
              <a:ea typeface="楷体" panose="02010609060101010101" charset="-122"/>
              <a:cs typeface="楷体" panose="02010609060101010101" charset="-122"/>
            </a:endParaRPr>
          </a:p>
          <a:p>
            <a:pPr marL="742950" lvl="1" indent="-285750">
              <a:lnSpc>
                <a:spcPct val="120000"/>
              </a:lnSpc>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a:p>
            <a:pPr marL="285750" indent="-285750">
              <a:lnSpc>
                <a:spcPct val="120000"/>
              </a:lnSpc>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如果</a:t>
            </a:r>
            <a:r>
              <a:rPr lang="en-US" altLang="zh-CN" dirty="0">
                <a:latin typeface="楷体" panose="02010609060101010101" charset="-122"/>
                <a:ea typeface="楷体" panose="02010609060101010101" charset="-122"/>
                <a:cs typeface="楷体" panose="02010609060101010101" charset="-122"/>
              </a:rPr>
              <a:t>wait</a:t>
            </a:r>
            <a:r>
              <a:rPr lang="zh-CN" altLang="en-US" dirty="0">
                <a:latin typeface="楷体" panose="02010609060101010101" charset="-122"/>
                <a:ea typeface="楷体" panose="02010609060101010101" charset="-122"/>
                <a:cs typeface="楷体" panose="02010609060101010101" charset="-122"/>
              </a:rPr>
              <a:t>检测到</a:t>
            </a:r>
            <a:r>
              <a:rPr lang="en-US" altLang="zh-CN" dirty="0">
                <a:latin typeface="楷体" panose="02010609060101010101" charset="-122"/>
                <a:ea typeface="楷体" panose="02010609060101010101" charset="-122"/>
                <a:cs typeface="楷体" panose="02010609060101010101" charset="-122"/>
              </a:rPr>
              <a:t>shell</a:t>
            </a:r>
            <a:r>
              <a:rPr lang="zh-CN" altLang="en-US" dirty="0">
                <a:latin typeface="楷体" panose="02010609060101010101" charset="-122"/>
                <a:ea typeface="楷体" panose="02010609060101010101" charset="-122"/>
                <a:cs typeface="楷体" panose="02010609060101010101" charset="-122"/>
              </a:rPr>
              <a:t>进程已退出，它</a:t>
            </a:r>
            <a:r>
              <a:rPr lang="zh-CN" altLang="en-US" dirty="0" smtClean="0">
                <a:latin typeface="楷体" panose="02010609060101010101" charset="-122"/>
                <a:ea typeface="楷体" panose="02010609060101010101" charset="-122"/>
                <a:cs typeface="楷体" panose="02010609060101010101" charset="-122"/>
              </a:rPr>
              <a:t>会</a:t>
            </a:r>
            <a:r>
              <a:rPr lang="en-US" altLang="zh-CN" dirty="0" smtClean="0">
                <a:latin typeface="楷体" panose="02010609060101010101" charset="-122"/>
                <a:ea typeface="楷体" panose="02010609060101010101" charset="-122"/>
                <a:cs typeface="楷体" panose="02010609060101010101" charset="-122"/>
              </a:rPr>
              <a:t>break</a:t>
            </a:r>
            <a:r>
              <a:rPr lang="zh-CN" altLang="en-US" dirty="0" smtClean="0">
                <a:latin typeface="楷体" panose="02010609060101010101" charset="-122"/>
                <a:ea typeface="楷体" panose="02010609060101010101" charset="-122"/>
                <a:cs typeface="楷体" panose="02010609060101010101" charset="-122"/>
              </a:rPr>
              <a:t>掉，返回主</a:t>
            </a:r>
            <a:r>
              <a:rPr lang="zh-CN" altLang="en-US" dirty="0">
                <a:latin typeface="楷体" panose="02010609060101010101" charset="-122"/>
                <a:ea typeface="楷体" panose="02010609060101010101" charset="-122"/>
                <a:cs typeface="楷体" panose="02010609060101010101" charset="-122"/>
              </a:rPr>
              <a:t>循环</a:t>
            </a:r>
            <a:r>
              <a:rPr lang="zh-CN" altLang="en-US" dirty="0" smtClean="0">
                <a:latin typeface="楷体" panose="02010609060101010101" charset="-122"/>
                <a:ea typeface="楷体" panose="02010609060101010101" charset="-122"/>
                <a:cs typeface="楷体" panose="02010609060101010101" charset="-122"/>
              </a:rPr>
              <a:t>，重启一</a:t>
            </a:r>
            <a:r>
              <a:rPr lang="zh-CN" altLang="en-US" dirty="0">
                <a:latin typeface="楷体" panose="02010609060101010101" charset="-122"/>
                <a:ea typeface="楷体" panose="02010609060101010101" charset="-122"/>
                <a:cs typeface="楷体" panose="02010609060101010101" charset="-122"/>
              </a:rPr>
              <a:t>个新</a:t>
            </a:r>
            <a:r>
              <a:rPr lang="zh-CN" altLang="en-US" dirty="0" smtClean="0">
                <a:latin typeface="楷体" panose="02010609060101010101" charset="-122"/>
                <a:ea typeface="楷体" panose="02010609060101010101" charset="-122"/>
                <a:cs typeface="楷体" panose="02010609060101010101" charset="-122"/>
              </a:rPr>
              <a:t>的子进程</a:t>
            </a:r>
            <a:r>
              <a:rPr lang="en-US" altLang="zh-CN" dirty="0" smtClean="0">
                <a:latin typeface="楷体" panose="02010609060101010101" charset="-122"/>
                <a:ea typeface="楷体" panose="02010609060101010101" charset="-122"/>
                <a:cs typeface="楷体" panose="02010609060101010101" charset="-122"/>
              </a:rPr>
              <a:t>(shell)</a:t>
            </a:r>
            <a:r>
              <a:rPr lang="zh-CN" altLang="en-US" dirty="0" smtClean="0">
                <a:latin typeface="楷体" panose="02010609060101010101" charset="-122"/>
                <a:ea typeface="楷体" panose="02010609060101010101" charset="-122"/>
                <a:cs typeface="楷体" panose="02010609060101010101" charset="-122"/>
              </a:rPr>
              <a:t>。</a:t>
            </a:r>
            <a:endParaRPr lang="zh-CN" altLang="en-US" dirty="0">
              <a:latin typeface="楷体" panose="02010609060101010101" charset="-122"/>
              <a:ea typeface="楷体" panose="02010609060101010101" charset="-122"/>
              <a:cs typeface="楷体" panose="02010609060101010101" charset="-122"/>
            </a:endParaRPr>
          </a:p>
          <a:p>
            <a:pPr marL="285750" indent="-285750">
              <a:lnSpc>
                <a:spcPct val="120000"/>
              </a:lnSpc>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如果</a:t>
            </a:r>
            <a:r>
              <a:rPr lang="en-US" altLang="zh-CN" dirty="0">
                <a:latin typeface="楷体" panose="02010609060101010101" charset="-122"/>
                <a:ea typeface="楷体" panose="02010609060101010101" charset="-122"/>
                <a:cs typeface="楷体" panose="02010609060101010101" charset="-122"/>
              </a:rPr>
              <a:t>wait</a:t>
            </a:r>
            <a:r>
              <a:rPr lang="zh-CN" altLang="en-US" dirty="0" smtClean="0">
                <a:latin typeface="楷体" panose="02010609060101010101" charset="-122"/>
                <a:ea typeface="楷体" panose="02010609060101010101" charset="-122"/>
                <a:cs typeface="楷体" panose="02010609060101010101" charset="-122"/>
              </a:rPr>
              <a:t>返回出错，则打印</a:t>
            </a:r>
            <a:r>
              <a:rPr lang="zh-CN" altLang="en-US" dirty="0">
                <a:latin typeface="楷体" panose="02010609060101010101" charset="-122"/>
                <a:ea typeface="楷体" panose="02010609060101010101" charset="-122"/>
                <a:cs typeface="楷体" panose="02010609060101010101" charset="-122"/>
              </a:rPr>
              <a:t>一个错误消息并退出</a:t>
            </a:r>
            <a:r>
              <a:rPr lang="zh-CN" altLang="en-US" dirty="0" smtClean="0">
                <a:latin typeface="楷体" panose="02010609060101010101" charset="-122"/>
                <a:ea typeface="楷体" panose="02010609060101010101" charset="-122"/>
                <a:cs typeface="楷体" panose="02010609060101010101" charset="-122"/>
              </a:rPr>
              <a:t>。</a:t>
            </a:r>
            <a:endParaRPr lang="zh-CN" altLang="en-US" dirty="0">
              <a:latin typeface="楷体" panose="02010609060101010101" charset="-122"/>
              <a:ea typeface="楷体" panose="02010609060101010101" charset="-122"/>
              <a:cs typeface="楷体" panose="02010609060101010101" charset="-122"/>
            </a:endParaRPr>
          </a:p>
        </p:txBody>
      </p:sp>
      <p:pic>
        <p:nvPicPr>
          <p:cNvPr id="3" name="图片 2"/>
          <p:cNvPicPr>
            <a:picLocks noChangeAspect="1"/>
          </p:cNvPicPr>
          <p:nvPr/>
        </p:nvPicPr>
        <p:blipFill>
          <a:blip r:embed="rId11"/>
          <a:stretch>
            <a:fillRect/>
          </a:stretch>
        </p:blipFill>
        <p:spPr>
          <a:xfrm>
            <a:off x="725613" y="1924370"/>
            <a:ext cx="4672869" cy="4717232"/>
          </a:xfrm>
          <a:prstGeom prst="rect">
            <a:avLst/>
          </a:prstGeom>
        </p:spPr>
      </p:pic>
      <p:sp>
        <p:nvSpPr>
          <p:cNvPr id="11" name="矩形 10"/>
          <p:cNvSpPr/>
          <p:nvPr>
            <p:custDataLst>
              <p:tags r:id="rId4"/>
            </p:custDataLst>
          </p:nvPr>
        </p:nvSpPr>
        <p:spPr>
          <a:xfrm>
            <a:off x="758536" y="1971439"/>
            <a:ext cx="907704" cy="25336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12" name="直接箭头连接符 11"/>
          <p:cNvCxnSpPr/>
          <p:nvPr>
            <p:custDataLst>
              <p:tags r:id="rId5"/>
            </p:custDataLst>
          </p:nvPr>
        </p:nvCxnSpPr>
        <p:spPr>
          <a:xfrm>
            <a:off x="1666240" y="1995219"/>
            <a:ext cx="3616960" cy="102902"/>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8" name="文本框 7"/>
          <p:cNvSpPr txBox="1"/>
          <p:nvPr/>
        </p:nvSpPr>
        <p:spPr>
          <a:xfrm>
            <a:off x="5335377" y="1944891"/>
            <a:ext cx="1126383" cy="369332"/>
          </a:xfrm>
          <a:prstGeom prst="rect">
            <a:avLst/>
          </a:prstGeom>
          <a:noFill/>
          <a:ln w="19050">
            <a:solidFill>
              <a:srgbClr val="FF0000"/>
            </a:solidFill>
          </a:ln>
        </p:spPr>
        <p:txBody>
          <a:bodyPr wrap="square" rtlCol="0">
            <a:spAutoFit/>
          </a:bodyPr>
          <a:lstStyle/>
          <a:p>
            <a:r>
              <a:rPr lang="zh-CN" altLang="en-US" dirty="0" smtClean="0">
                <a:latin typeface="楷体" panose="02010609060101010101" charset="-122"/>
                <a:ea typeface="楷体" panose="02010609060101010101" charset="-122"/>
              </a:rPr>
              <a:t>无限循环</a:t>
            </a:r>
            <a:endParaRPr lang="zh-CN" altLang="en-US" dirty="0">
              <a:latin typeface="楷体" panose="02010609060101010101" charset="-122"/>
              <a:ea typeface="楷体" panose="02010609060101010101" charset="-122"/>
            </a:endParaRPr>
          </a:p>
        </p:txBody>
      </p:sp>
      <p:sp>
        <p:nvSpPr>
          <p:cNvPr id="20" name="矩形 19"/>
          <p:cNvSpPr/>
          <p:nvPr>
            <p:custDataLst>
              <p:tags r:id="rId6"/>
            </p:custDataLst>
          </p:nvPr>
        </p:nvSpPr>
        <p:spPr>
          <a:xfrm>
            <a:off x="1124055" y="2374502"/>
            <a:ext cx="1287251" cy="25336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21" name="直接箭头连接符 20"/>
          <p:cNvCxnSpPr/>
          <p:nvPr>
            <p:custDataLst>
              <p:tags r:id="rId7"/>
            </p:custDataLst>
          </p:nvPr>
        </p:nvCxnSpPr>
        <p:spPr>
          <a:xfrm>
            <a:off x="2411306" y="2456168"/>
            <a:ext cx="4118187" cy="694091"/>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24" name="矩形 23"/>
          <p:cNvSpPr/>
          <p:nvPr>
            <p:custDataLst>
              <p:tags r:id="rId8"/>
            </p:custDataLst>
          </p:nvPr>
        </p:nvSpPr>
        <p:spPr>
          <a:xfrm>
            <a:off x="1957454" y="5086010"/>
            <a:ext cx="1496946" cy="25336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25" name="直接箭头连接符 24"/>
          <p:cNvCxnSpPr/>
          <p:nvPr>
            <p:custDataLst>
              <p:tags r:id="rId9"/>
            </p:custDataLst>
          </p:nvPr>
        </p:nvCxnSpPr>
        <p:spPr>
          <a:xfrm flipV="1">
            <a:off x="3454400" y="4497493"/>
            <a:ext cx="3535680" cy="716780"/>
          </a:xfrm>
          <a:prstGeom prst="straightConnector1">
            <a:avLst/>
          </a:prstGeom>
          <a:ln w="53975">
            <a:solidFill>
              <a:srgbClr val="C00000"/>
            </a:solidFill>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464310"/>
            <a:ext cx="9578340" cy="1050290"/>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sz="2400" dirty="0">
                <a:latin typeface="宋体" panose="02010600030101010101" pitchFamily="2" charset="-122"/>
                <a:ea typeface="宋体" panose="02010600030101010101" pitchFamily="2" charset="-122"/>
                <a:cs typeface="宋体" panose="02010600030101010101" pitchFamily="2" charset="-122"/>
              </a:rPr>
              <a:t> </a:t>
            </a:r>
            <a:r>
              <a:rPr sz="2400" dirty="0">
                <a:latin typeface="宋体" panose="02010600030101010101" pitchFamily="2" charset="-122"/>
                <a:ea typeface="宋体" panose="02010600030101010101" pitchFamily="2" charset="-122"/>
                <a:cs typeface="宋体" panose="02010600030101010101" pitchFamily="2" charset="-122"/>
              </a:rPr>
              <a:t>在 user/</a:t>
            </a:r>
            <a:r>
              <a:rPr sz="2400" dirty="0" err="1">
                <a:latin typeface="宋体" panose="02010600030101010101" pitchFamily="2" charset="-122"/>
                <a:ea typeface="宋体" panose="02010600030101010101" pitchFamily="2" charset="-122"/>
                <a:cs typeface="宋体" panose="02010600030101010101" pitchFamily="2" charset="-122"/>
              </a:rPr>
              <a:t>init.c</a:t>
            </a:r>
            <a:r>
              <a:rPr sz="2400" dirty="0">
                <a:latin typeface="宋体" panose="02010600030101010101" pitchFamily="2" charset="-122"/>
                <a:ea typeface="宋体" panose="02010600030101010101" pitchFamily="2" charset="-122"/>
                <a:cs typeface="宋体" panose="02010600030101010101" pitchFamily="2" charset="-122"/>
              </a:rPr>
              <a:t> </a:t>
            </a:r>
            <a:r>
              <a:rPr sz="2400" dirty="0" err="1">
                <a:latin typeface="宋体" panose="02010600030101010101" pitchFamily="2" charset="-122"/>
                <a:ea typeface="宋体" panose="02010600030101010101" pitchFamily="2" charset="-122"/>
                <a:cs typeface="宋体" panose="02010600030101010101" pitchFamily="2" charset="-122"/>
              </a:rPr>
              <a:t>中调用了</a:t>
            </a:r>
            <a:r>
              <a:rPr sz="2400" dirty="0">
                <a:latin typeface="宋体" panose="02010600030101010101" pitchFamily="2" charset="-122"/>
                <a:ea typeface="宋体" panose="02010600030101010101" pitchFamily="2" charset="-122"/>
                <a:cs typeface="宋体" panose="02010600030101010101" pitchFamily="2" charset="-122"/>
              </a:rPr>
              <a:t> fork() </a:t>
            </a:r>
            <a:r>
              <a:rPr sz="2400" dirty="0" err="1">
                <a:latin typeface="宋体" panose="02010600030101010101" pitchFamily="2" charset="-122"/>
                <a:ea typeface="宋体" panose="02010600030101010101" pitchFamily="2" charset="-122"/>
                <a:cs typeface="宋体" panose="02010600030101010101" pitchFamily="2" charset="-122"/>
              </a:rPr>
              <a:t>函数创建子进程。请问在调用</a:t>
            </a:r>
            <a:r>
              <a:rPr sz="2400" dirty="0">
                <a:latin typeface="宋体" panose="02010600030101010101" pitchFamily="2" charset="-122"/>
                <a:ea typeface="宋体" panose="02010600030101010101" pitchFamily="2" charset="-122"/>
                <a:cs typeface="宋体" panose="02010600030101010101" pitchFamily="2" charset="-122"/>
              </a:rPr>
              <a:t> fork() </a:t>
            </a:r>
            <a:r>
              <a:rPr sz="2400" dirty="0" err="1">
                <a:latin typeface="宋体" panose="02010600030101010101" pitchFamily="2" charset="-122"/>
                <a:ea typeface="宋体" panose="02010600030101010101" pitchFamily="2" charset="-122"/>
                <a:cs typeface="宋体" panose="02010600030101010101" pitchFamily="2" charset="-122"/>
              </a:rPr>
              <a:t>系统调用后，是父进程先返回还是子进程先返回</a:t>
            </a:r>
            <a:r>
              <a:rPr sz="2400" dirty="0">
                <a:latin typeface="宋体" panose="02010600030101010101" pitchFamily="2" charset="-122"/>
                <a:ea typeface="宋体" panose="02010600030101010101" pitchFamily="2" charset="-122"/>
                <a:cs typeface="宋体" panose="02010600030101010101" pitchFamily="2" charset="-122"/>
              </a:rPr>
              <a:t>?</a:t>
            </a:r>
          </a:p>
        </p:txBody>
      </p:sp>
      <p:sp>
        <p:nvSpPr>
          <p:cNvPr id="2" name="文本框 1"/>
          <p:cNvSpPr txBox="1"/>
          <p:nvPr/>
        </p:nvSpPr>
        <p:spPr>
          <a:xfrm>
            <a:off x="5005205" y="2832647"/>
            <a:ext cx="6563995" cy="2638425"/>
          </a:xfrm>
          <a:prstGeom prst="rect">
            <a:avLst/>
          </a:prstGeom>
          <a:noFill/>
        </p:spPr>
        <p:txBody>
          <a:bodyPr wrap="square" rtlCol="0">
            <a:noAutofit/>
          </a:bodyPr>
          <a:lstStyle/>
          <a:p>
            <a:pPr marL="285750" indent="-285750">
              <a:buFont typeface="Arial" panose="020B0604020202020204" pitchFamily="34" charset="0"/>
              <a:buChar char="•"/>
            </a:pPr>
            <a:r>
              <a:rPr lang="zh-CN" altLang="en-US" sz="2000" dirty="0" smtClean="0">
                <a:latin typeface="楷体" panose="02010609060101010101" charset="-122"/>
                <a:ea typeface="楷体" panose="02010609060101010101" charset="-122"/>
                <a:cs typeface="楷体" panose="02010609060101010101" charset="-122"/>
              </a:rPr>
              <a:t>子进程先返回。</a:t>
            </a:r>
            <a:endParaRPr lang="en-US" altLang="zh-CN" sz="2000"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endParaRPr lang="en-US" altLang="zh-CN" dirty="0" smtClean="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smtClean="0">
                <a:latin typeface="楷体" panose="02010609060101010101" charset="-122"/>
                <a:ea typeface="楷体" panose="02010609060101010101" charset="-122"/>
                <a:cs typeface="楷体" panose="02010609060101010101" charset="-122"/>
              </a:rPr>
              <a:t>父</a:t>
            </a:r>
            <a:r>
              <a:rPr lang="zh-CN" altLang="en-US" dirty="0">
                <a:latin typeface="楷体" panose="02010609060101010101" charset="-122"/>
                <a:ea typeface="楷体" panose="02010609060101010101" charset="-122"/>
                <a:cs typeface="楷体" panose="02010609060101010101" charset="-122"/>
              </a:rPr>
              <a:t>进程：在这段代码中，父进程是init进程，它是系统启动时由内核启动的第一个用户空间进程。</a:t>
            </a:r>
          </a:p>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子进程：当父进程调用fork()函数时，它会创建一个子进程。在这段代码中，子进程的任务是执行shell（sh）。</a:t>
            </a:r>
          </a:p>
          <a:p>
            <a:pPr marL="285750" indent="-285750">
              <a:buFont typeface="Arial" panose="020B0604020202020204" pitchFamily="34" charset="0"/>
              <a:buChar char="•"/>
            </a:pPr>
            <a:endParaRPr lang="zh-CN" altLang="en-US" dirty="0">
              <a:latin typeface="楷体" panose="02010609060101010101" charset="-122"/>
              <a:ea typeface="楷体" panose="02010609060101010101" charset="-122"/>
              <a:cs typeface="楷体" panose="02010609060101010101" charset="-122"/>
            </a:endParaRPr>
          </a:p>
          <a:p>
            <a:pPr marL="285750" indent="-285750">
              <a:buFont typeface="Arial" panose="020B0604020202020204" pitchFamily="34" charset="0"/>
              <a:buChar char="•"/>
            </a:pPr>
            <a:r>
              <a:rPr lang="zh-CN" altLang="en-US" dirty="0">
                <a:latin typeface="楷体" panose="02010609060101010101" charset="-122"/>
                <a:ea typeface="楷体" panose="02010609060101010101" charset="-122"/>
                <a:cs typeface="楷体" panose="02010609060101010101" charset="-122"/>
              </a:rPr>
              <a:t>父进程和子进程通过fork()、exec()和wait()系统调用进行交互。</a:t>
            </a:r>
            <a:r>
              <a:rPr lang="zh-CN" altLang="en-US" b="1" dirty="0">
                <a:solidFill>
                  <a:srgbClr val="FF0000"/>
                </a:solidFill>
                <a:latin typeface="楷体" panose="02010609060101010101" charset="-122"/>
                <a:ea typeface="楷体" panose="02010609060101010101" charset="-122"/>
                <a:cs typeface="楷体" panose="02010609060101010101" charset="-122"/>
              </a:rPr>
              <a:t>父进程等待子进程退出，并在需要时重新启动它</a:t>
            </a:r>
            <a:r>
              <a:rPr lang="zh-CN" altLang="en-US" b="1" dirty="0" smtClean="0">
                <a:latin typeface="楷体" panose="02010609060101010101" charset="-122"/>
                <a:ea typeface="楷体" panose="02010609060101010101" charset="-122"/>
                <a:cs typeface="楷体" panose="02010609060101010101" charset="-122"/>
              </a:rPr>
              <a:t>。</a:t>
            </a:r>
            <a:endParaRPr lang="zh-CN" altLang="en-US" dirty="0">
              <a:latin typeface="楷体" panose="02010609060101010101" charset="-122"/>
              <a:ea typeface="楷体" panose="02010609060101010101" charset="-122"/>
              <a:cs typeface="楷体" panose="02010609060101010101" charset="-122"/>
            </a:endParaRPr>
          </a:p>
        </p:txBody>
      </p:sp>
      <p:pic>
        <p:nvPicPr>
          <p:cNvPr id="3" name="图片 2" descr="4-6"/>
          <p:cNvPicPr>
            <a:picLocks noChangeAspect="1"/>
          </p:cNvPicPr>
          <p:nvPr/>
        </p:nvPicPr>
        <p:blipFill>
          <a:blip r:embed="rId5"/>
          <a:srcRect r="14274" b="10529"/>
          <a:stretch>
            <a:fillRect/>
          </a:stretch>
        </p:blipFill>
        <p:spPr>
          <a:xfrm>
            <a:off x="505460" y="2514599"/>
            <a:ext cx="4281805" cy="4120515"/>
          </a:xfrm>
          <a:prstGeom prst="rect">
            <a:avLst/>
          </a:prstGeom>
        </p:spPr>
      </p:pic>
      <p:sp>
        <p:nvSpPr>
          <p:cNvPr id="5" name="矩形 4"/>
          <p:cNvSpPr/>
          <p:nvPr>
            <p:custDataLst>
              <p:tags r:id="rId3"/>
            </p:custDataLst>
          </p:nvPr>
        </p:nvSpPr>
        <p:spPr>
          <a:xfrm>
            <a:off x="907415" y="2855295"/>
            <a:ext cx="1713230" cy="253365"/>
          </a:xfrm>
          <a:prstGeom prst="rect">
            <a:avLst/>
          </a:prstGeom>
          <a:noFill/>
          <a:ln w="28575">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 name="深度视觉·原创设计 https://www.docer.com/works?userid=22383862"/>
          <p:cNvSpPr/>
          <p:nvPr/>
        </p:nvSpPr>
        <p:spPr>
          <a:xfrm>
            <a:off x="505460" y="440055"/>
            <a:ext cx="7006167"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13" name="深度视觉·原创设计 https://www.docer.com/works?userid=22383862"/>
          <p:cNvSpPr txBox="1"/>
          <p:nvPr/>
        </p:nvSpPr>
        <p:spPr>
          <a:xfrm>
            <a:off x="1022696" y="632328"/>
            <a:ext cx="6888558" cy="4160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——fork()</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590675"/>
            <a:ext cx="9578340" cy="1050290"/>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sz="2400" dirty="0">
                <a:latin typeface="宋体" panose="02010600030101010101" pitchFamily="2" charset="-122"/>
                <a:ea typeface="宋体" panose="02010600030101010101" pitchFamily="2" charset="-122"/>
                <a:cs typeface="宋体" panose="02010600030101010101" pitchFamily="2" charset="-122"/>
              </a:rPr>
              <a:t> </a:t>
            </a:r>
            <a:r>
              <a:rPr sz="2400" dirty="0" err="1">
                <a:latin typeface="宋体" panose="02010600030101010101" pitchFamily="2" charset="-122"/>
                <a:ea typeface="宋体" panose="02010600030101010101" pitchFamily="2" charset="-122"/>
                <a:cs typeface="宋体" panose="02010600030101010101" pitchFamily="2" charset="-122"/>
              </a:rPr>
              <a:t>在调用</a:t>
            </a:r>
            <a:r>
              <a:rPr sz="2400" dirty="0">
                <a:latin typeface="宋体" panose="02010600030101010101" pitchFamily="2" charset="-122"/>
                <a:ea typeface="宋体" panose="02010600030101010101" pitchFamily="2" charset="-122"/>
                <a:cs typeface="宋体" panose="02010600030101010101" pitchFamily="2" charset="-122"/>
              </a:rPr>
              <a:t> fork() </a:t>
            </a:r>
            <a:r>
              <a:rPr sz="2400" dirty="0" err="1">
                <a:latin typeface="宋体" panose="02010600030101010101" pitchFamily="2" charset="-122"/>
                <a:ea typeface="宋体" panose="02010600030101010101" pitchFamily="2" charset="-122"/>
                <a:cs typeface="宋体" panose="02010600030101010101" pitchFamily="2" charset="-122"/>
              </a:rPr>
              <a:t>系统调用后，子进程是如何从</a:t>
            </a:r>
            <a:r>
              <a:rPr sz="2400" dirty="0">
                <a:latin typeface="宋体" panose="02010600030101010101" pitchFamily="2" charset="-122"/>
                <a:ea typeface="宋体" panose="02010600030101010101" pitchFamily="2" charset="-122"/>
                <a:cs typeface="宋体" panose="02010600030101010101" pitchFamily="2" charset="-122"/>
              </a:rPr>
              <a:t> RUNNABLE </a:t>
            </a:r>
            <a:r>
              <a:rPr sz="2400" dirty="0" err="1">
                <a:latin typeface="宋体" panose="02010600030101010101" pitchFamily="2" charset="-122"/>
                <a:ea typeface="宋体" panose="02010600030101010101" pitchFamily="2" charset="-122"/>
                <a:cs typeface="宋体" panose="02010600030101010101" pitchFamily="2" charset="-122"/>
              </a:rPr>
              <a:t>转换到</a:t>
            </a:r>
            <a:r>
              <a:rPr sz="2400" dirty="0">
                <a:latin typeface="宋体" panose="02010600030101010101" pitchFamily="2" charset="-122"/>
                <a:ea typeface="宋体" panose="02010600030101010101" pitchFamily="2" charset="-122"/>
                <a:cs typeface="宋体" panose="02010600030101010101" pitchFamily="2" charset="-122"/>
              </a:rPr>
              <a:t> RUNNING </a:t>
            </a:r>
            <a:r>
              <a:rPr sz="2400" dirty="0" err="1">
                <a:latin typeface="宋体" panose="02010600030101010101" pitchFamily="2" charset="-122"/>
                <a:ea typeface="宋体" panose="02010600030101010101" pitchFamily="2" charset="-122"/>
                <a:cs typeface="宋体" panose="02010600030101010101" pitchFamily="2" charset="-122"/>
              </a:rPr>
              <a:t>状态的</a:t>
            </a:r>
            <a:r>
              <a:rPr sz="2400" dirty="0">
                <a:latin typeface="宋体" panose="02010600030101010101" pitchFamily="2" charset="-122"/>
                <a:ea typeface="宋体" panose="02010600030101010101" pitchFamily="2" charset="-122"/>
                <a:cs typeface="宋体" panose="02010600030101010101" pitchFamily="2" charset="-122"/>
              </a:rPr>
              <a:t>？</a:t>
            </a:r>
          </a:p>
        </p:txBody>
      </p:sp>
      <p:pic>
        <p:nvPicPr>
          <p:cNvPr id="38" name="图片 37" descr="3b333634343832373bd7f3bcfdcdb7"/>
          <p:cNvPicPr>
            <a:picLocks noChangeAspect="1"/>
          </p:cNvPicPr>
          <p:nvPr/>
        </p:nvPicPr>
        <p:blipFill>
          <a:blip r:embed="rId4"/>
          <a:stretch>
            <a:fillRect/>
          </a:stretch>
        </p:blipFill>
        <p:spPr>
          <a:xfrm>
            <a:off x="1245870" y="2985770"/>
            <a:ext cx="452120" cy="452120"/>
          </a:xfrm>
          <a:prstGeom prst="rect">
            <a:avLst/>
          </a:prstGeom>
        </p:spPr>
      </p:pic>
      <p:sp>
        <p:nvSpPr>
          <p:cNvPr id="2" name="文本框 1"/>
          <p:cNvSpPr txBox="1"/>
          <p:nvPr/>
        </p:nvSpPr>
        <p:spPr>
          <a:xfrm>
            <a:off x="2011045" y="2913380"/>
            <a:ext cx="8622030" cy="2936240"/>
          </a:xfrm>
          <a:prstGeom prst="rect">
            <a:avLst/>
          </a:prstGeom>
          <a:noFill/>
        </p:spPr>
        <p:txBody>
          <a:bodyPr wrap="square" rtlCol="0">
            <a:noAutofit/>
          </a:bodyPr>
          <a:lstStyle/>
          <a:p>
            <a:pPr marL="285750" indent="-285750">
              <a:lnSpc>
                <a:spcPct val="130000"/>
              </a:lnSpc>
              <a:buFont typeface="Arial" panose="020B0604020202020204" pitchFamily="34" charset="0"/>
              <a:buChar char="•"/>
            </a:pPr>
            <a:r>
              <a:rPr lang="zh-CN" altLang="en-US" sz="2400" dirty="0">
                <a:latin typeface="楷体" panose="02010609060101010101" charset="-122"/>
                <a:ea typeface="楷体" panose="02010609060101010101" charset="-122"/>
                <a:cs typeface="楷体" panose="02010609060101010101" charset="-122"/>
              </a:rPr>
              <a:t>由调度器完成。</a:t>
            </a:r>
          </a:p>
          <a:p>
            <a:pPr marL="285750" indent="-285750">
              <a:lnSpc>
                <a:spcPct val="130000"/>
              </a:lnSpc>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endParaRPr>
          </a:p>
          <a:p>
            <a:pPr marL="285750" indent="-285750">
              <a:lnSpc>
                <a:spcPct val="13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Fork返回后，父进程和子进程都处于runnable状态，并放入就绪队列等待CPU的分配。当调度器选择子进程作为下一个执行进程时，它会将子进程的状态设置为running，并分配给它一个时间片开始执行。</a:t>
            </a:r>
          </a:p>
        </p:txBody>
      </p:sp>
      <p:sp>
        <p:nvSpPr>
          <p:cNvPr id="11" name="深度视觉·原创设计 https://www.docer.com/works?userid=22383862"/>
          <p:cNvSpPr txBox="1"/>
          <p:nvPr/>
        </p:nvSpPr>
        <p:spPr>
          <a:xfrm>
            <a:off x="1022696" y="632328"/>
            <a:ext cx="6888558" cy="4160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——fork()</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645262" y="2813447"/>
            <a:ext cx="4857138" cy="615315"/>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400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前置问题：第零部分</a:t>
            </a:r>
            <a:endParaRPr kumimoji="0" lang="zh-CN" altLang="en-US" sz="4000" b="1" i="0" u="none" strike="noStrike" kern="1200" cap="none" spc="0" normalizeH="0" baseline="0" noProof="0" dirty="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9" name="深度视觉·原创设计 https://www.docer.com/works?userid=22383862"/>
          <p:cNvSpPr/>
          <p:nvPr/>
        </p:nvSpPr>
        <p:spPr>
          <a:xfrm>
            <a:off x="1645262" y="2080208"/>
            <a:ext cx="2103800" cy="500806"/>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01</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10" name="深度视觉·原创设计 https://www.docer.com/works?userid=22383862"/>
          <p:cNvSpPr txBox="1"/>
          <p:nvPr/>
        </p:nvSpPr>
        <p:spPr>
          <a:xfrm>
            <a:off x="1920852" y="3733188"/>
            <a:ext cx="4305595" cy="553085"/>
          </a:xfrm>
          <a:prstGeom prst="rect">
            <a:avLst/>
          </a:prstGeom>
          <a:noFill/>
        </p:spPr>
        <p:txBody>
          <a:bodyPr wrap="square" rtlCol="0">
            <a:spAutoFit/>
          </a:bodyPr>
          <a:lstStyle/>
          <a:p>
            <a:pPr algn="r">
              <a:lnSpc>
                <a:spcPct val="150000"/>
              </a:lnSpc>
            </a:pPr>
            <a:r>
              <a:rPr lang="en-US" altLang="zh-CN"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lang="zh-CN" altLang="en-US"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初识</a:t>
            </a:r>
            <a:r>
              <a:rPr lang="en-US" altLang="zh-CN"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xv6</a:t>
            </a:r>
          </a:p>
        </p:txBody>
      </p:sp>
      <p:sp>
        <p:nvSpPr>
          <p:cNvPr id="12" name="深度视觉·原创设计 https://www.docer.com/works?userid=22383862"/>
          <p:cNvSpPr/>
          <p:nvPr/>
        </p:nvSpPr>
        <p:spPr>
          <a:xfrm>
            <a:off x="6763658" y="2080208"/>
            <a:ext cx="4044338" cy="2604967"/>
          </a:xfrm>
          <a:custGeom>
            <a:avLst/>
            <a:gdLst>
              <a:gd name="connsiteX0" fmla="*/ 0 w 4044338"/>
              <a:gd name="connsiteY0" fmla="*/ 0 h 2604967"/>
              <a:gd name="connsiteX1" fmla="*/ 4044338 w 4044338"/>
              <a:gd name="connsiteY1" fmla="*/ 0 h 2604967"/>
              <a:gd name="connsiteX2" fmla="*/ 4044338 w 4044338"/>
              <a:gd name="connsiteY2" fmla="*/ 2604967 h 2604967"/>
              <a:gd name="connsiteX3" fmla="*/ 0 w 4044338"/>
              <a:gd name="connsiteY3" fmla="*/ 2604967 h 2604967"/>
            </a:gdLst>
            <a:ahLst/>
            <a:cxnLst>
              <a:cxn ang="0">
                <a:pos x="connsiteX0" y="connsiteY0"/>
              </a:cxn>
              <a:cxn ang="0">
                <a:pos x="connsiteX1" y="connsiteY1"/>
              </a:cxn>
              <a:cxn ang="0">
                <a:pos x="connsiteX2" y="connsiteY2"/>
              </a:cxn>
              <a:cxn ang="0">
                <a:pos x="connsiteX3" y="connsiteY3"/>
              </a:cxn>
            </a:cxnLst>
            <a:rect l="l" t="t" r="r" b="b"/>
            <a:pathLst>
              <a:path w="4044338" h="2604967">
                <a:moveTo>
                  <a:pt x="0" y="0"/>
                </a:moveTo>
                <a:lnTo>
                  <a:pt x="4044338" y="0"/>
                </a:lnTo>
                <a:lnTo>
                  <a:pt x="4044338" y="2604967"/>
                </a:lnTo>
                <a:lnTo>
                  <a:pt x="0" y="2604967"/>
                </a:lnTo>
                <a:close/>
              </a:path>
            </a:pathLst>
          </a:custGeom>
          <a:blipFill>
            <a:blip r:embed="rId2"/>
            <a:srcRect/>
            <a:stretch>
              <a:fillRect t="-66441" b="-66441"/>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786890"/>
            <a:ext cx="9578340" cy="570865"/>
          </a:xfrm>
          <a:prstGeom prst="rect">
            <a:avLst/>
          </a:prstGeom>
          <a:noFill/>
        </p:spPr>
        <p:txBody>
          <a:bodyPr wrap="square" rtlCol="0">
            <a:spAutoFit/>
          </a:bodyPr>
          <a:lstStyle/>
          <a:p>
            <a:pPr marL="285750" indent="-285750">
              <a:lnSpc>
                <a:spcPct val="130000"/>
              </a:lnSpc>
              <a:buFont typeface="Wingdings" panose="05000000000000000000" charset="0"/>
              <a:buChar char="Ø"/>
            </a:pPr>
            <a:r>
              <a:rPr sz="2400" dirty="0" err="1">
                <a:latin typeface="宋体" panose="02010600030101010101" pitchFamily="2" charset="-122"/>
                <a:ea typeface="宋体" panose="02010600030101010101" pitchFamily="2" charset="-122"/>
                <a:cs typeface="宋体" panose="02010600030101010101" pitchFamily="2" charset="-122"/>
              </a:rPr>
              <a:t>对于父进程和子进程</a:t>
            </a:r>
            <a:r>
              <a:rPr sz="2400" dirty="0">
                <a:latin typeface="宋体" panose="02010600030101010101" pitchFamily="2" charset="-122"/>
                <a:ea typeface="宋体" panose="02010600030101010101" pitchFamily="2" charset="-122"/>
                <a:cs typeface="宋体" panose="02010600030101010101" pitchFamily="2" charset="-122"/>
              </a:rPr>
              <a:t>， fork() </a:t>
            </a:r>
            <a:r>
              <a:rPr sz="2400" dirty="0" err="1">
                <a:latin typeface="宋体" panose="02010600030101010101" pitchFamily="2" charset="-122"/>
                <a:ea typeface="宋体" panose="02010600030101010101" pitchFamily="2" charset="-122"/>
                <a:cs typeface="宋体" panose="02010600030101010101" pitchFamily="2" charset="-122"/>
              </a:rPr>
              <a:t>返回的</a:t>
            </a:r>
            <a:r>
              <a:rPr sz="2400" dirty="0">
                <a:latin typeface="宋体" panose="02010600030101010101" pitchFamily="2" charset="-122"/>
                <a:ea typeface="宋体" panose="02010600030101010101" pitchFamily="2" charset="-122"/>
                <a:cs typeface="宋体" panose="02010600030101010101" pitchFamily="2" charset="-122"/>
              </a:rPr>
              <a:t> </a:t>
            </a:r>
            <a:r>
              <a:rPr sz="2400" dirty="0" err="1">
                <a:latin typeface="宋体" panose="02010600030101010101" pitchFamily="2" charset="-122"/>
                <a:ea typeface="宋体" panose="02010600030101010101" pitchFamily="2" charset="-122"/>
                <a:cs typeface="宋体" panose="02010600030101010101" pitchFamily="2" charset="-122"/>
              </a:rPr>
              <a:t>pid</a:t>
            </a:r>
            <a:r>
              <a:rPr sz="2400" dirty="0">
                <a:latin typeface="宋体" panose="02010600030101010101" pitchFamily="2" charset="-122"/>
                <a:ea typeface="宋体" panose="02010600030101010101" pitchFamily="2" charset="-122"/>
                <a:cs typeface="宋体" panose="02010600030101010101" pitchFamily="2" charset="-122"/>
              </a:rPr>
              <a:t> </a:t>
            </a:r>
            <a:r>
              <a:rPr sz="2400" dirty="0" err="1">
                <a:latin typeface="宋体" panose="02010600030101010101" pitchFamily="2" charset="-122"/>
                <a:ea typeface="宋体" panose="02010600030101010101" pitchFamily="2" charset="-122"/>
                <a:cs typeface="宋体" panose="02010600030101010101" pitchFamily="2" charset="-122"/>
              </a:rPr>
              <a:t>相同么？为什么</a:t>
            </a:r>
            <a:r>
              <a:rPr sz="2400" dirty="0">
                <a:latin typeface="宋体" panose="02010600030101010101" pitchFamily="2" charset="-122"/>
                <a:ea typeface="宋体" panose="02010600030101010101" pitchFamily="2" charset="-122"/>
                <a:cs typeface="宋体" panose="02010600030101010101" pitchFamily="2" charset="-122"/>
              </a:rPr>
              <a:t>？</a:t>
            </a:r>
          </a:p>
        </p:txBody>
      </p:sp>
      <p:pic>
        <p:nvPicPr>
          <p:cNvPr id="38" name="图片 37" descr="3b333634343832373bd7f3bcfdcdb7"/>
          <p:cNvPicPr>
            <a:picLocks noChangeAspect="1"/>
          </p:cNvPicPr>
          <p:nvPr/>
        </p:nvPicPr>
        <p:blipFill>
          <a:blip r:embed="rId4"/>
          <a:stretch>
            <a:fillRect/>
          </a:stretch>
        </p:blipFill>
        <p:spPr>
          <a:xfrm>
            <a:off x="986790" y="2733675"/>
            <a:ext cx="452120" cy="452120"/>
          </a:xfrm>
          <a:prstGeom prst="rect">
            <a:avLst/>
          </a:prstGeom>
        </p:spPr>
      </p:pic>
      <p:sp>
        <p:nvSpPr>
          <p:cNvPr id="2" name="文本框 1"/>
          <p:cNvSpPr txBox="1"/>
          <p:nvPr/>
        </p:nvSpPr>
        <p:spPr>
          <a:xfrm>
            <a:off x="5499946" y="2428874"/>
            <a:ext cx="5371947" cy="4175125"/>
          </a:xfrm>
          <a:prstGeom prst="rect">
            <a:avLst/>
          </a:prstGeom>
          <a:noFill/>
        </p:spPr>
        <p:txBody>
          <a:bodyPr wrap="square" rtlCol="0">
            <a:noAutofit/>
          </a:bodyPr>
          <a:lstStyle/>
          <a:p>
            <a:pPr marL="285750" indent="-285750">
              <a:lnSpc>
                <a:spcPct val="120000"/>
              </a:lnSpc>
              <a:buFont typeface="Arial" panose="020B0604020202020204" pitchFamily="34" charset="0"/>
              <a:buChar char="•"/>
            </a:pPr>
            <a:r>
              <a:rPr lang="zh-CN" altLang="en-US" sz="2400" dirty="0">
                <a:latin typeface="楷体" panose="02010609060101010101" charset="-122"/>
                <a:ea typeface="楷体" panose="02010609060101010101" charset="-122"/>
                <a:cs typeface="楷体" panose="02010609060101010101" charset="-122"/>
              </a:rPr>
              <a:t>不同。</a:t>
            </a:r>
          </a:p>
          <a:p>
            <a:pPr marL="285750" indent="-285750">
              <a:lnSpc>
                <a:spcPct val="120000"/>
              </a:lnSpc>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endParaRPr>
          </a:p>
          <a:p>
            <a:pPr marL="285750" indent="-28575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在Unix和类Unix系统（如Linux）中，fork()系统调用用于创建一个新进程，这个新进程是当前进程的一个副本。fork()在父进程和子进程中都返回，但返回的值不同</a:t>
            </a:r>
            <a:r>
              <a:rPr lang="zh-CN" altLang="en-US" sz="2000" dirty="0" smtClean="0">
                <a:latin typeface="楷体" panose="02010609060101010101" charset="-122"/>
                <a:ea typeface="楷体" panose="02010609060101010101" charset="-122"/>
                <a:cs typeface="楷体" panose="02010609060101010101" charset="-122"/>
              </a:rPr>
              <a:t>：</a:t>
            </a:r>
            <a:endParaRPr lang="en-US" altLang="zh-CN" sz="2000" dirty="0" smtClean="0">
              <a:latin typeface="楷体" panose="02010609060101010101" charset="-122"/>
              <a:ea typeface="楷体" panose="02010609060101010101" charset="-122"/>
              <a:cs typeface="楷体" panose="02010609060101010101" charset="-122"/>
            </a:endParaRPr>
          </a:p>
          <a:p>
            <a:pPr marL="285750" indent="-285750">
              <a:lnSpc>
                <a:spcPct val="120000"/>
              </a:lnSpc>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endParaRPr>
          </a:p>
          <a:p>
            <a:pPr marL="742950" lvl="1" indent="-28575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在父进程中，fork()返回新创建的子进程的进程ID，这个值是一个正整数。</a:t>
            </a:r>
          </a:p>
          <a:p>
            <a:pPr marL="742950" lvl="1" indent="-28575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在子进程中，fork()返回0。</a:t>
            </a:r>
          </a:p>
        </p:txBody>
      </p:sp>
      <p:pic>
        <p:nvPicPr>
          <p:cNvPr id="11" name="图片 10" descr="4-6"/>
          <p:cNvPicPr>
            <a:picLocks noChangeAspect="1"/>
          </p:cNvPicPr>
          <p:nvPr/>
        </p:nvPicPr>
        <p:blipFill>
          <a:blip r:embed="rId5"/>
          <a:srcRect r="14274" b="10529"/>
          <a:stretch>
            <a:fillRect/>
          </a:stretch>
        </p:blipFill>
        <p:spPr>
          <a:xfrm>
            <a:off x="575656" y="2357755"/>
            <a:ext cx="4281805" cy="4120515"/>
          </a:xfrm>
          <a:prstGeom prst="rect">
            <a:avLst/>
          </a:prstGeom>
        </p:spPr>
      </p:pic>
      <p:sp>
        <p:nvSpPr>
          <p:cNvPr id="12" name="深度视觉·原创设计 https://www.docer.com/works?userid=22383862"/>
          <p:cNvSpPr txBox="1"/>
          <p:nvPr/>
        </p:nvSpPr>
        <p:spPr>
          <a:xfrm>
            <a:off x="1022696" y="632328"/>
            <a:ext cx="6888558" cy="4160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——fork()</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858645"/>
            <a:ext cx="9578340" cy="570865"/>
          </a:xfrm>
          <a:prstGeom prst="rect">
            <a:avLst/>
          </a:prstGeom>
          <a:noFill/>
        </p:spPr>
        <p:txBody>
          <a:bodyPr wrap="square" rtlCol="0">
            <a:spAutoFit/>
          </a:bodyPr>
          <a:lstStyle/>
          <a:p>
            <a:pPr marL="285750" indent="-285750">
              <a:lnSpc>
                <a:spcPct val="130000"/>
              </a:lnSpc>
              <a:buFont typeface="Wingdings" panose="05000000000000000000" charset="0"/>
              <a:buChar char="Ø"/>
            </a:pPr>
            <a:r>
              <a:rPr sz="2400">
                <a:latin typeface="宋体" panose="02010600030101010101" pitchFamily="2" charset="-122"/>
                <a:ea typeface="宋体" panose="02010600030101010101" pitchFamily="2" charset="-122"/>
                <a:cs typeface="宋体" panose="02010600030101010101" pitchFamily="2" charset="-122"/>
              </a:rPr>
              <a:t> wait 系统调用的功能？</a:t>
            </a:r>
          </a:p>
        </p:txBody>
      </p:sp>
      <p:pic>
        <p:nvPicPr>
          <p:cNvPr id="38" name="图片 37" descr="3b333634343832373bd7f3bcfdcdb7"/>
          <p:cNvPicPr>
            <a:picLocks noChangeAspect="1"/>
          </p:cNvPicPr>
          <p:nvPr/>
        </p:nvPicPr>
        <p:blipFill>
          <a:blip r:embed="rId4"/>
          <a:stretch>
            <a:fillRect/>
          </a:stretch>
        </p:blipFill>
        <p:spPr>
          <a:xfrm>
            <a:off x="1245870" y="2781304"/>
            <a:ext cx="452120" cy="452120"/>
          </a:xfrm>
          <a:prstGeom prst="rect">
            <a:avLst/>
          </a:prstGeom>
        </p:spPr>
      </p:pic>
      <p:sp>
        <p:nvSpPr>
          <p:cNvPr id="2" name="文本框 1"/>
          <p:cNvSpPr txBox="1"/>
          <p:nvPr/>
        </p:nvSpPr>
        <p:spPr>
          <a:xfrm>
            <a:off x="2011045" y="2781303"/>
            <a:ext cx="8622030" cy="3207925"/>
          </a:xfrm>
          <a:prstGeom prst="rect">
            <a:avLst/>
          </a:prstGeom>
          <a:noFill/>
        </p:spPr>
        <p:txBody>
          <a:bodyPr wrap="square" rtlCol="0">
            <a:noAutofit/>
          </a:bodyPr>
          <a:lstStyle/>
          <a:p>
            <a:pPr marL="342900" indent="-342900">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wait()系统调用用于使父进程等待其子进程结束</a:t>
            </a:r>
            <a:r>
              <a:rPr lang="zh-CN" altLang="en-US" sz="2000" dirty="0" smtClean="0">
                <a:latin typeface="楷体" panose="02010609060101010101" charset="-122"/>
                <a:ea typeface="楷体" panose="02010609060101010101" charset="-122"/>
                <a:cs typeface="楷体" panose="02010609060101010101" charset="-122"/>
              </a:rPr>
              <a:t>。</a:t>
            </a:r>
            <a:endParaRPr lang="en-US" altLang="zh-CN" sz="2000" dirty="0" smtClean="0">
              <a:latin typeface="楷体" panose="02010609060101010101" charset="-122"/>
              <a:ea typeface="楷体" panose="02010609060101010101" charset="-122"/>
              <a:cs typeface="楷体" panose="02010609060101010101" charset="-122"/>
            </a:endParaRPr>
          </a:p>
          <a:p>
            <a:pPr marL="800100" lvl="1" indent="-342900">
              <a:buFont typeface="Arial" panose="020B0604020202020204" pitchFamily="34" charset="0"/>
              <a:buChar char="•"/>
            </a:pPr>
            <a:r>
              <a:rPr lang="zh-CN" altLang="en-US" sz="2000" dirty="0" smtClean="0">
                <a:latin typeface="楷体" panose="02010609060101010101" charset="-122"/>
                <a:ea typeface="楷体" panose="02010609060101010101" charset="-122"/>
                <a:cs typeface="楷体" panose="02010609060101010101" charset="-122"/>
              </a:rPr>
              <a:t>当</a:t>
            </a:r>
            <a:r>
              <a:rPr lang="zh-CN" altLang="en-US" sz="2000" dirty="0">
                <a:latin typeface="楷体" panose="02010609060101010101" charset="-122"/>
                <a:ea typeface="楷体" panose="02010609060101010101" charset="-122"/>
                <a:cs typeface="楷体" panose="02010609060101010101" charset="-122"/>
              </a:rPr>
              <a:t>父进程调用</a:t>
            </a:r>
            <a:r>
              <a:rPr lang="en-US" altLang="zh-CN" sz="2000" dirty="0">
                <a:latin typeface="楷体" panose="02010609060101010101" charset="-122"/>
                <a:ea typeface="楷体" panose="02010609060101010101" charset="-122"/>
                <a:cs typeface="楷体" panose="02010609060101010101" charset="-122"/>
              </a:rPr>
              <a:t>wait()</a:t>
            </a:r>
            <a:r>
              <a:rPr lang="zh-CN" altLang="en-US" sz="2000" dirty="0">
                <a:latin typeface="楷体" panose="02010609060101010101" charset="-122"/>
                <a:ea typeface="楷体" panose="02010609060101010101" charset="-122"/>
                <a:cs typeface="楷体" panose="02010609060101010101" charset="-122"/>
              </a:rPr>
              <a:t>时，它会暂时被操作系统挂起。然后调度执行子进程，当子进程终止并返回信号后，操作系统唤醒被挂起的父</a:t>
            </a:r>
            <a:r>
              <a:rPr lang="zh-CN" altLang="en-US" sz="2000" dirty="0" smtClean="0">
                <a:latin typeface="楷体" panose="02010609060101010101" charset="-122"/>
                <a:ea typeface="楷体" panose="02010609060101010101" charset="-122"/>
                <a:cs typeface="楷体" panose="02010609060101010101" charset="-122"/>
              </a:rPr>
              <a:t>进程</a:t>
            </a:r>
            <a:endParaRPr lang="en-US" altLang="zh-CN" sz="2000" dirty="0">
              <a:latin typeface="楷体" panose="02010609060101010101" charset="-122"/>
              <a:ea typeface="楷体" panose="02010609060101010101" charset="-122"/>
              <a:cs typeface="楷体" panose="02010609060101010101" charset="-122"/>
            </a:endParaRPr>
          </a:p>
          <a:p>
            <a:pPr marL="800100" lvl="1" indent="-342900">
              <a:buFont typeface="Arial" panose="020B0604020202020204" pitchFamily="34" charset="0"/>
              <a:buChar char="•"/>
            </a:pPr>
            <a:r>
              <a:rPr lang="zh-CN" altLang="en-US" sz="2000" dirty="0" smtClean="0">
                <a:latin typeface="楷体" panose="02010609060101010101" charset="-122"/>
                <a:ea typeface="楷体" panose="02010609060101010101" charset="-122"/>
                <a:cs typeface="楷体" panose="02010609060101010101" charset="-122"/>
              </a:rPr>
              <a:t>可以</a:t>
            </a:r>
            <a:r>
              <a:rPr lang="zh-CN" altLang="en-US" sz="2000" dirty="0">
                <a:latin typeface="楷体" panose="02010609060101010101" charset="-122"/>
                <a:ea typeface="楷体" panose="02010609060101010101" charset="-122"/>
                <a:cs typeface="楷体" panose="02010609060101010101" charset="-122"/>
              </a:rPr>
              <a:t>查看先前保存的子进程退出状态。</a:t>
            </a:r>
          </a:p>
          <a:p>
            <a:pPr marL="342900" indent="-342900">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它可以让父进程获取子进程的退出状态，以检查子进程是否成功执行或因错误而终止。</a:t>
            </a:r>
          </a:p>
          <a:p>
            <a:pPr marL="342900" indent="-342900">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它也帮助系统回收子进程的资源，防止产生僵尸进程</a:t>
            </a:r>
            <a:r>
              <a:rPr lang="zh-CN" altLang="en-US" sz="2000" dirty="0" smtClean="0">
                <a:latin typeface="楷体" panose="02010609060101010101" charset="-122"/>
                <a:ea typeface="楷体" panose="02010609060101010101" charset="-122"/>
                <a:cs typeface="楷体" panose="02010609060101010101" charset="-122"/>
              </a:rPr>
              <a:t>。</a:t>
            </a:r>
            <a:r>
              <a:rPr lang="en-US" altLang="zh-CN" sz="2000" dirty="0">
                <a:latin typeface="楷体" panose="02010609060101010101" charset="-122"/>
                <a:ea typeface="楷体" panose="02010609060101010101" charset="-122"/>
                <a:cs typeface="楷体" panose="02010609060101010101" charset="-122"/>
              </a:rPr>
              <a:t>(</a:t>
            </a:r>
            <a:r>
              <a:rPr lang="zh-CN" altLang="en-US" sz="2000" dirty="0" smtClean="0">
                <a:latin typeface="楷体" panose="02010609060101010101" charset="-122"/>
                <a:ea typeface="楷体" panose="02010609060101010101" charset="-122"/>
                <a:cs typeface="楷体" panose="02010609060101010101" charset="-122"/>
              </a:rPr>
              <a:t>已经</a:t>
            </a:r>
            <a:r>
              <a:rPr lang="zh-CN" altLang="en-US" sz="2000" dirty="0">
                <a:latin typeface="楷体" panose="02010609060101010101" charset="-122"/>
                <a:ea typeface="楷体" panose="02010609060101010101" charset="-122"/>
                <a:cs typeface="楷体" panose="02010609060101010101" charset="-122"/>
              </a:rPr>
              <a:t>结束但其状态信息仍留在系统中的</a:t>
            </a:r>
            <a:r>
              <a:rPr lang="zh-CN" altLang="en-US" sz="2000" dirty="0" smtClean="0">
                <a:latin typeface="楷体" panose="02010609060101010101" charset="-122"/>
                <a:ea typeface="楷体" panose="02010609060101010101" charset="-122"/>
                <a:cs typeface="楷体" panose="02010609060101010101" charset="-122"/>
              </a:rPr>
              <a:t>进程</a:t>
            </a:r>
            <a:r>
              <a:rPr lang="en-US" altLang="zh-CN" sz="2000" dirty="0" smtClean="0">
                <a:latin typeface="楷体" panose="02010609060101010101" charset="-122"/>
                <a:ea typeface="楷体" panose="02010609060101010101" charset="-122"/>
                <a:cs typeface="楷体" panose="02010609060101010101" charset="-122"/>
              </a:rPr>
              <a:t>)</a:t>
            </a:r>
            <a:endParaRPr lang="zh-CN" altLang="en-US" sz="2000" dirty="0">
              <a:latin typeface="楷体" panose="02010609060101010101" charset="-122"/>
              <a:ea typeface="楷体" panose="02010609060101010101" charset="-122"/>
              <a:cs typeface="楷体" panose="02010609060101010101" charset="-122"/>
            </a:endParaRPr>
          </a:p>
        </p:txBody>
      </p:sp>
      <p:sp>
        <p:nvSpPr>
          <p:cNvPr id="12" name="深度视觉·原创设计 https://www.docer.com/works?userid=22383862"/>
          <p:cNvSpPr txBox="1"/>
          <p:nvPr/>
        </p:nvSpPr>
        <p:spPr>
          <a:xfrm>
            <a:off x="1022696" y="632328"/>
            <a:ext cx="6888558" cy="473976"/>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进程的操作</a:t>
            </a:r>
            <a:r>
              <a:rPr lang="en-US" altLang="zh-CN" sz="2800" b="1" spc="300" dirty="0" smtClean="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——wait()</a:t>
            </a:r>
            <a:endPar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645262" y="2813447"/>
            <a:ext cx="4857138" cy="615315"/>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4000"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第四部分：进阶题</a:t>
            </a:r>
          </a:p>
        </p:txBody>
      </p:sp>
      <p:sp>
        <p:nvSpPr>
          <p:cNvPr id="9" name="深度视觉·原创设计 https://www.docer.com/works?userid=22383862"/>
          <p:cNvSpPr/>
          <p:nvPr/>
        </p:nvSpPr>
        <p:spPr>
          <a:xfrm>
            <a:off x="1645262" y="2080208"/>
            <a:ext cx="2103800" cy="500806"/>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PART 04</a:t>
            </a:r>
            <a:endParaRPr lang="zh-CN" altLang="en-US" sz="28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10" name="深度视觉·原创设计 https://www.docer.com/works?userid=22383862"/>
          <p:cNvSpPr txBox="1"/>
          <p:nvPr/>
        </p:nvSpPr>
        <p:spPr>
          <a:xfrm>
            <a:off x="1645262" y="3661433"/>
            <a:ext cx="4305595" cy="506730"/>
          </a:xfrm>
          <a:prstGeom prst="rect">
            <a:avLst/>
          </a:prstGeom>
          <a:noFill/>
        </p:spPr>
        <p:txBody>
          <a:bodyPr wrap="square" rtlCol="0">
            <a:spAutoFit/>
          </a:bodyPr>
          <a:lstStyle/>
          <a:p>
            <a:pPr algn="r">
              <a:lnSpc>
                <a:spcPct val="150000"/>
              </a:lnSpc>
            </a:pPr>
            <a:r>
              <a:rPr lang="en-US" altLang="zh-CN"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a:t>
            </a:r>
            <a:r>
              <a:rPr lang="zh-CN" altLang="en-US"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进程的运行</a:t>
            </a:r>
          </a:p>
        </p:txBody>
      </p:sp>
      <p:sp>
        <p:nvSpPr>
          <p:cNvPr id="12" name="深度视觉·原创设计 https://www.docer.com/works?userid=22383862"/>
          <p:cNvSpPr/>
          <p:nvPr/>
        </p:nvSpPr>
        <p:spPr>
          <a:xfrm>
            <a:off x="6763658" y="2080208"/>
            <a:ext cx="4044338" cy="2604967"/>
          </a:xfrm>
          <a:custGeom>
            <a:avLst/>
            <a:gdLst>
              <a:gd name="connsiteX0" fmla="*/ 0 w 4044338"/>
              <a:gd name="connsiteY0" fmla="*/ 0 h 2604967"/>
              <a:gd name="connsiteX1" fmla="*/ 4044338 w 4044338"/>
              <a:gd name="connsiteY1" fmla="*/ 0 h 2604967"/>
              <a:gd name="connsiteX2" fmla="*/ 4044338 w 4044338"/>
              <a:gd name="connsiteY2" fmla="*/ 2604967 h 2604967"/>
              <a:gd name="connsiteX3" fmla="*/ 0 w 4044338"/>
              <a:gd name="connsiteY3" fmla="*/ 2604967 h 2604967"/>
            </a:gdLst>
            <a:ahLst/>
            <a:cxnLst>
              <a:cxn ang="0">
                <a:pos x="connsiteX0" y="connsiteY0"/>
              </a:cxn>
              <a:cxn ang="0">
                <a:pos x="connsiteX1" y="connsiteY1"/>
              </a:cxn>
              <a:cxn ang="0">
                <a:pos x="connsiteX2" y="connsiteY2"/>
              </a:cxn>
              <a:cxn ang="0">
                <a:pos x="connsiteX3" y="connsiteY3"/>
              </a:cxn>
            </a:cxnLst>
            <a:rect l="l" t="t" r="r" b="b"/>
            <a:pathLst>
              <a:path w="4044338" h="2604967">
                <a:moveTo>
                  <a:pt x="0" y="0"/>
                </a:moveTo>
                <a:lnTo>
                  <a:pt x="4044338" y="0"/>
                </a:lnTo>
                <a:lnTo>
                  <a:pt x="4044338" y="2604967"/>
                </a:lnTo>
                <a:lnTo>
                  <a:pt x="0" y="2604967"/>
                </a:lnTo>
                <a:close/>
              </a:path>
            </a:pathLst>
          </a:custGeom>
          <a:blipFill>
            <a:blip r:embed="rId2"/>
            <a:srcRect/>
            <a:stretch>
              <a:fillRect t="-1622" b="-1622"/>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第四部分：进程的运行</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进阶题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812290"/>
            <a:ext cx="9578340" cy="1050290"/>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sz="2400">
                <a:latin typeface="宋体" panose="02010600030101010101" pitchFamily="2" charset="-122"/>
                <a:ea typeface="宋体" panose="02010600030101010101" pitchFamily="2" charset="-122"/>
                <a:cs typeface="宋体" panose="02010600030101010101" pitchFamily="2" charset="-122"/>
              </a:rPr>
              <a:t> </a:t>
            </a:r>
            <a:r>
              <a:rPr sz="2400">
                <a:latin typeface="宋体" panose="02010600030101010101" pitchFamily="2" charset="-122"/>
                <a:ea typeface="宋体" panose="02010600030101010101" pitchFamily="2" charset="-122"/>
                <a:cs typeface="宋体" panose="02010600030101010101" pitchFamily="2" charset="-122"/>
              </a:rPr>
              <a:t>请结合代码详细分析 Linux 中 elf 文件格式（利用 readelf 命令），以及链接和加载的机制。</a:t>
            </a:r>
          </a:p>
        </p:txBody>
      </p:sp>
      <p:sp>
        <p:nvSpPr>
          <p:cNvPr id="3" name="文本框 2"/>
          <p:cNvSpPr txBox="1"/>
          <p:nvPr>
            <p:custDataLst>
              <p:tags r:id="rId3"/>
            </p:custDataLst>
          </p:nvPr>
        </p:nvSpPr>
        <p:spPr>
          <a:xfrm>
            <a:off x="1245870" y="3263265"/>
            <a:ext cx="9740265" cy="1660525"/>
          </a:xfrm>
          <a:prstGeom prst="rect">
            <a:avLst/>
          </a:prstGeom>
          <a:noFill/>
        </p:spPr>
        <p:txBody>
          <a:bodyPr wrap="square" rtlCol="0">
            <a:noAutofit/>
          </a:bodyPr>
          <a:lstStyle/>
          <a:p>
            <a:pPr marL="342900" indent="-342900">
              <a:lnSpc>
                <a:spcPct val="13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sym typeface="+mn-ea"/>
              </a:rPr>
              <a:t>ELF文件格式</a:t>
            </a:r>
            <a:endParaRPr lang="zh-CN" altLang="en-US" sz="2000" dirty="0">
              <a:latin typeface="楷体" panose="02010609060101010101" charset="-122"/>
              <a:ea typeface="楷体" panose="02010609060101010101" charset="-122"/>
              <a:cs typeface="楷体" panose="02010609060101010101" charset="-122"/>
            </a:endParaRPr>
          </a:p>
          <a:p>
            <a:pPr marL="342900" indent="-342900">
              <a:lnSpc>
                <a:spcPct val="13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sym typeface="+mn-ea"/>
              </a:rPr>
              <a:t>ELF文件格式由三个部分组成：文件头、程序头表和节区头表。每个部分都包含了各自的信息，以支持链接和加载过程。</a:t>
            </a:r>
          </a:p>
          <a:p>
            <a:pPr marL="342900" indent="-342900">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第四部分：进程的运行</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进阶题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2" name="文本框 1"/>
          <p:cNvSpPr txBox="1"/>
          <p:nvPr/>
        </p:nvSpPr>
        <p:spPr>
          <a:xfrm>
            <a:off x="1066800" y="1602740"/>
            <a:ext cx="9740265" cy="1660525"/>
          </a:xfrm>
          <a:prstGeom prst="rect">
            <a:avLst/>
          </a:prstGeom>
          <a:noFill/>
        </p:spPr>
        <p:txBody>
          <a:bodyPr wrap="square" rtlCol="0">
            <a:noAutofit/>
          </a:bodyPr>
          <a:lstStyle/>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sym typeface="+mn-ea"/>
              </a:rPr>
              <a:t>我们查看了位于</a:t>
            </a:r>
            <a:r>
              <a:rPr lang="en-US" altLang="zh-CN" sz="2000">
                <a:latin typeface="楷体" panose="02010609060101010101" charset="-122"/>
                <a:ea typeface="楷体" panose="02010609060101010101" charset="-122"/>
                <a:cs typeface="楷体" panose="02010609060101010101" charset="-122"/>
                <a:sym typeface="+mn-ea"/>
              </a:rPr>
              <a:t> /usr/include/ </a:t>
            </a:r>
            <a:r>
              <a:rPr lang="zh-CN" altLang="en-US" sz="2000">
                <a:latin typeface="楷体" panose="02010609060101010101" charset="-122"/>
                <a:ea typeface="楷体" panose="02010609060101010101" charset="-122"/>
                <a:cs typeface="楷体" panose="02010609060101010101" charset="-122"/>
                <a:sym typeface="+mn-ea"/>
              </a:rPr>
              <a:t>的</a:t>
            </a:r>
            <a:r>
              <a:rPr lang="en-US" altLang="zh-CN" sz="2000">
                <a:latin typeface="楷体" panose="02010609060101010101" charset="-122"/>
                <a:ea typeface="楷体" panose="02010609060101010101" charset="-122"/>
                <a:cs typeface="楷体" panose="02010609060101010101" charset="-122"/>
                <a:sym typeface="+mn-ea"/>
              </a:rPr>
              <a:t>elf.h</a:t>
            </a:r>
            <a:r>
              <a:rPr lang="zh-CN" altLang="en-US" sz="2000">
                <a:latin typeface="楷体" panose="02010609060101010101" charset="-122"/>
                <a:ea typeface="楷体" panose="02010609060101010101" charset="-122"/>
                <a:cs typeface="楷体" panose="02010609060101010101" charset="-122"/>
                <a:sym typeface="+mn-ea"/>
              </a:rPr>
              <a:t>文件</a:t>
            </a:r>
          </a:p>
        </p:txBody>
      </p:sp>
      <p:pic>
        <p:nvPicPr>
          <p:cNvPr id="4" name="图片 3"/>
          <p:cNvPicPr>
            <a:picLocks noChangeAspect="1"/>
          </p:cNvPicPr>
          <p:nvPr>
            <p:custDataLst>
              <p:tags r:id="rId3"/>
            </p:custDataLst>
          </p:nvPr>
        </p:nvPicPr>
        <p:blipFill>
          <a:blip r:embed="rId5"/>
          <a:stretch>
            <a:fillRect/>
          </a:stretch>
        </p:blipFill>
        <p:spPr>
          <a:xfrm>
            <a:off x="1449070" y="2122170"/>
            <a:ext cx="8272780" cy="4210050"/>
          </a:xfrm>
          <a:prstGeom prst="rect">
            <a:avLst/>
          </a:prstGeom>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第四部分：进程的运行</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进阶题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2" name="文本框 1"/>
          <p:cNvSpPr txBox="1"/>
          <p:nvPr/>
        </p:nvSpPr>
        <p:spPr>
          <a:xfrm>
            <a:off x="7167245" y="2179320"/>
            <a:ext cx="4596765" cy="2359660"/>
          </a:xfrm>
          <a:prstGeom prst="rect">
            <a:avLst/>
          </a:prstGeom>
          <a:noFill/>
        </p:spPr>
        <p:txBody>
          <a:bodyPr wrap="square" rtlCol="0">
            <a:noAutofit/>
          </a:bodyPr>
          <a:lstStyle/>
          <a:p>
            <a:pPr indent="0">
              <a:buFont typeface="Arial" panose="020B0604020202020204" pitchFamily="34" charset="0"/>
              <a:buNone/>
            </a:pPr>
            <a:endParaRPr lang="zh-CN" altLang="en-US" sz="200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sym typeface="+mn-ea"/>
              </a:rPr>
              <a:t>文件头</a:t>
            </a: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sym typeface="+mn-ea"/>
            </a:endParaRPr>
          </a:p>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sym typeface="+mn-ea"/>
              </a:rPr>
              <a:t>包括了文件标识信息、文件类型、机器架构、入口地址、程序头表偏移量、节区头表偏移量等重要信息</a:t>
            </a: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sym typeface="+mn-ea"/>
            </a:endParaRPr>
          </a:p>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sym typeface="+mn-ea"/>
              </a:rPr>
              <a:t>用于描述整个 ELF 文件的基本属性</a:t>
            </a:r>
          </a:p>
          <a:p>
            <a:pPr indent="0">
              <a:buFont typeface="Arial" panose="020B0604020202020204" pitchFamily="34" charset="0"/>
              <a:buNone/>
            </a:pPr>
            <a:endParaRPr lang="zh-CN" altLang="en-US" sz="2000">
              <a:latin typeface="楷体" panose="02010609060101010101" charset="-122"/>
              <a:ea typeface="楷体" panose="02010609060101010101" charset="-122"/>
              <a:cs typeface="楷体" panose="02010609060101010101" charset="-122"/>
            </a:endParaRPr>
          </a:p>
        </p:txBody>
      </p:sp>
      <p:pic>
        <p:nvPicPr>
          <p:cNvPr id="5" name="图片 4"/>
          <p:cNvPicPr>
            <a:picLocks noChangeAspect="1"/>
          </p:cNvPicPr>
          <p:nvPr>
            <p:custDataLst>
              <p:tags r:id="rId3"/>
            </p:custDataLst>
          </p:nvPr>
        </p:nvPicPr>
        <p:blipFill>
          <a:blip r:embed="rId6"/>
          <a:stretch>
            <a:fillRect/>
          </a:stretch>
        </p:blipFill>
        <p:spPr>
          <a:xfrm>
            <a:off x="1042035" y="1834515"/>
            <a:ext cx="5948680" cy="4381500"/>
          </a:xfrm>
          <a:prstGeom prst="rect">
            <a:avLst/>
          </a:prstGeom>
        </p:spPr>
      </p:pic>
      <p:sp>
        <p:nvSpPr>
          <p:cNvPr id="3" name="文本框 2"/>
          <p:cNvSpPr txBox="1"/>
          <p:nvPr>
            <p:custDataLst>
              <p:tags r:id="rId4"/>
            </p:custDataLst>
          </p:nvPr>
        </p:nvSpPr>
        <p:spPr>
          <a:xfrm>
            <a:off x="1042035" y="1324610"/>
            <a:ext cx="9740265" cy="930910"/>
          </a:xfrm>
          <a:prstGeom prst="rect">
            <a:avLst/>
          </a:prstGeom>
          <a:noFill/>
        </p:spPr>
        <p:txBody>
          <a:bodyPr wrap="square" rtlCol="0">
            <a:noAutofit/>
          </a:bodyPr>
          <a:lstStyle/>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sym typeface="+mn-ea"/>
              </a:rPr>
              <a:t>接着，我们通过</a:t>
            </a:r>
            <a:r>
              <a:rPr lang="en-US" altLang="zh-CN" sz="2000">
                <a:latin typeface="楷体" panose="02010609060101010101" charset="-122"/>
                <a:ea typeface="楷体" panose="02010609060101010101" charset="-122"/>
                <a:cs typeface="楷体" panose="02010609060101010101" charset="-122"/>
                <a:sym typeface="+mn-ea"/>
              </a:rPr>
              <a:t>readelf</a:t>
            </a:r>
            <a:r>
              <a:rPr lang="zh-CN" altLang="en-US" sz="2000">
                <a:latin typeface="楷体" panose="02010609060101010101" charset="-122"/>
                <a:ea typeface="楷体" panose="02010609060101010101" charset="-122"/>
                <a:cs typeface="楷体" panose="02010609060101010101" charset="-122"/>
                <a:sym typeface="+mn-ea"/>
              </a:rPr>
              <a:t>命令</a:t>
            </a:r>
            <a:r>
              <a:rPr lang="en-US" altLang="zh-CN" sz="2000">
                <a:latin typeface="楷体" panose="02010609060101010101" charset="-122"/>
                <a:ea typeface="楷体" panose="02010609060101010101" charset="-122"/>
                <a:cs typeface="楷体" panose="02010609060101010101" charset="-122"/>
                <a:sym typeface="+mn-ea"/>
              </a:rPr>
              <a:t>,</a:t>
            </a:r>
            <a:r>
              <a:rPr lang="zh-CN" altLang="en-US" sz="2000">
                <a:latin typeface="楷体" panose="02010609060101010101" charset="-122"/>
                <a:ea typeface="楷体" panose="02010609060101010101" charset="-122"/>
                <a:cs typeface="楷体" panose="02010609060101010101" charset="-122"/>
                <a:sym typeface="+mn-ea"/>
              </a:rPr>
              <a:t>以</a:t>
            </a:r>
            <a:r>
              <a:rPr lang="en-US" altLang="zh-CN" sz="2000">
                <a:latin typeface="楷体" panose="02010609060101010101" charset="-122"/>
                <a:ea typeface="楷体" panose="02010609060101010101" charset="-122"/>
                <a:cs typeface="楷体" panose="02010609060101010101" charset="-122"/>
                <a:sym typeface="+mn-ea"/>
              </a:rPr>
              <a:t>main.c</a:t>
            </a:r>
            <a:r>
              <a:rPr lang="zh-CN" altLang="en-US" sz="2000">
                <a:latin typeface="楷体" panose="02010609060101010101" charset="-122"/>
                <a:ea typeface="楷体" panose="02010609060101010101" charset="-122"/>
                <a:cs typeface="楷体" panose="02010609060101010101" charset="-122"/>
                <a:sym typeface="+mn-ea"/>
              </a:rPr>
              <a:t>文件为例，查看了其</a:t>
            </a:r>
            <a:r>
              <a:rPr lang="en-US" altLang="zh-CN" sz="2000">
                <a:latin typeface="楷体" panose="02010609060101010101" charset="-122"/>
                <a:ea typeface="楷体" panose="02010609060101010101" charset="-122"/>
                <a:cs typeface="楷体" panose="02010609060101010101" charset="-122"/>
                <a:sym typeface="+mn-ea"/>
              </a:rPr>
              <a:t>ELF</a:t>
            </a:r>
            <a:r>
              <a:rPr lang="zh-CN" altLang="en-US" sz="2000">
                <a:latin typeface="楷体" panose="02010609060101010101" charset="-122"/>
                <a:ea typeface="楷体" panose="02010609060101010101" charset="-122"/>
                <a:cs typeface="楷体" panose="02010609060101010101" charset="-122"/>
                <a:sym typeface="+mn-ea"/>
              </a:rPr>
              <a:t>文件格式</a:t>
            </a: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第四部分：进程的运行</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进阶题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2" name="文本框 1"/>
          <p:cNvSpPr txBox="1"/>
          <p:nvPr/>
        </p:nvSpPr>
        <p:spPr>
          <a:xfrm>
            <a:off x="6870065" y="1602740"/>
            <a:ext cx="4708525" cy="4386580"/>
          </a:xfrm>
          <a:prstGeom prst="rect">
            <a:avLst/>
          </a:prstGeom>
          <a:noFill/>
        </p:spPr>
        <p:txBody>
          <a:bodyPr wrap="square" rtlCol="0">
            <a:noAutofit/>
          </a:bodyPr>
          <a:lstStyle/>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sym typeface="+mn-ea"/>
              </a:rPr>
              <a:t>程序头表包括了若干个程序头条目</a:t>
            </a: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sym typeface="+mn-ea"/>
            </a:endParaRPr>
          </a:p>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sym typeface="+mn-ea"/>
              </a:rPr>
              <a:t>每个条目描述了一个段的属性和位置信息，例如代码段、数据段、bss 段等</a:t>
            </a: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sym typeface="+mn-ea"/>
            </a:endParaRPr>
          </a:p>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sym typeface="+mn-ea"/>
              </a:rPr>
              <a:t>这些信息在链接阶段被用来创建可执行文件或共享库文件。</a:t>
            </a: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endParaRPr>
          </a:p>
          <a:p>
            <a:pPr indent="0">
              <a:buFont typeface="Arial" panose="020B0604020202020204" pitchFamily="34" charset="0"/>
              <a:buNone/>
            </a:pPr>
            <a:endParaRPr lang="zh-CN" altLang="en-US" sz="2000">
              <a:latin typeface="楷体" panose="02010609060101010101" charset="-122"/>
              <a:ea typeface="楷体" panose="02010609060101010101" charset="-122"/>
              <a:cs typeface="楷体" panose="02010609060101010101" charset="-122"/>
            </a:endParaRPr>
          </a:p>
        </p:txBody>
      </p:sp>
      <p:pic>
        <p:nvPicPr>
          <p:cNvPr id="3" name="图片 2"/>
          <p:cNvPicPr>
            <a:picLocks noChangeAspect="1"/>
          </p:cNvPicPr>
          <p:nvPr>
            <p:custDataLst>
              <p:tags r:id="rId3"/>
            </p:custDataLst>
          </p:nvPr>
        </p:nvPicPr>
        <p:blipFill>
          <a:blip r:embed="rId5"/>
          <a:stretch>
            <a:fillRect/>
          </a:stretch>
        </p:blipFill>
        <p:spPr>
          <a:xfrm>
            <a:off x="815975" y="1379220"/>
            <a:ext cx="5594350" cy="5140960"/>
          </a:xfrm>
          <a:prstGeom prst="rect">
            <a:avLst/>
          </a:prstGeom>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第四部分：进程的运行</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进阶题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2" name="文本框 1"/>
          <p:cNvSpPr txBox="1"/>
          <p:nvPr/>
        </p:nvSpPr>
        <p:spPr>
          <a:xfrm>
            <a:off x="7867015" y="2019300"/>
            <a:ext cx="4112260" cy="3553460"/>
          </a:xfrm>
          <a:prstGeom prst="rect">
            <a:avLst/>
          </a:prstGeom>
          <a:noFill/>
        </p:spPr>
        <p:txBody>
          <a:bodyPr wrap="square" rtlCol="0">
            <a:noAutofit/>
          </a:bodyPr>
          <a:lstStyle/>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sym typeface="+mn-ea"/>
              </a:rPr>
              <a:t>节区头表</a:t>
            </a: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sym typeface="+mn-ea"/>
            </a:endParaRPr>
          </a:p>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sym typeface="+mn-ea"/>
              </a:rPr>
              <a:t>每个条目描述了一个节区的属性和位置信息，例如符号表节、字符串表节、代码段节和数据段节</a:t>
            </a: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sym typeface="+mn-ea"/>
            </a:endParaRPr>
          </a:p>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sym typeface="+mn-ea"/>
              </a:rPr>
              <a:t>这些信息在加载阶段被用来初始化程序的运行时环境，并完成全局变量的定义和初始化等操作。</a:t>
            </a:r>
            <a:endParaRPr lang="zh-CN" altLang="en-US" sz="2000">
              <a:latin typeface="楷体" panose="02010609060101010101" charset="-122"/>
              <a:ea typeface="楷体" panose="02010609060101010101" charset="-122"/>
              <a:cs typeface="楷体" panose="02010609060101010101" charset="-122"/>
            </a:endParaRPr>
          </a:p>
        </p:txBody>
      </p:sp>
      <p:pic>
        <p:nvPicPr>
          <p:cNvPr id="4" name="图片 3"/>
          <p:cNvPicPr>
            <a:picLocks noChangeAspect="1"/>
          </p:cNvPicPr>
          <p:nvPr>
            <p:custDataLst>
              <p:tags r:id="rId3"/>
            </p:custDataLst>
          </p:nvPr>
        </p:nvPicPr>
        <p:blipFill>
          <a:blip r:embed="rId5"/>
          <a:stretch>
            <a:fillRect/>
          </a:stretch>
        </p:blipFill>
        <p:spPr>
          <a:xfrm>
            <a:off x="337608" y="1679786"/>
            <a:ext cx="7287895" cy="3945890"/>
          </a:xfrm>
          <a:prstGeom prst="rect">
            <a:avLst/>
          </a:prstGeom>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第四部分：进程的运行</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进阶题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2" name="文本框 1"/>
          <p:cNvSpPr txBox="1"/>
          <p:nvPr/>
        </p:nvSpPr>
        <p:spPr>
          <a:xfrm>
            <a:off x="1066800" y="1755140"/>
            <a:ext cx="9740265" cy="4386580"/>
          </a:xfrm>
          <a:prstGeom prst="rect">
            <a:avLst/>
          </a:prstGeom>
          <a:noFill/>
        </p:spPr>
        <p:txBody>
          <a:bodyPr wrap="square" rtlCol="0">
            <a:noAutofit/>
          </a:bodyPr>
          <a:lstStyle/>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rPr>
              <a:t>链接机制</a:t>
            </a: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rPr>
              <a:t>由</a:t>
            </a:r>
            <a:r>
              <a:rPr lang="en-US" altLang="zh-CN" sz="2000">
                <a:latin typeface="楷体" panose="02010609060101010101" charset="-122"/>
                <a:ea typeface="楷体" panose="02010609060101010101" charset="-122"/>
                <a:cs typeface="楷体" panose="02010609060101010101" charset="-122"/>
              </a:rPr>
              <a:t>ld</a:t>
            </a:r>
            <a:r>
              <a:rPr lang="zh-CN" altLang="en-US" sz="2000">
                <a:latin typeface="楷体" panose="02010609060101010101" charset="-122"/>
                <a:ea typeface="楷体" panose="02010609060101010101" charset="-122"/>
                <a:cs typeface="楷体" panose="02010609060101010101" charset="-122"/>
              </a:rPr>
              <a:t>进行，其过程包括：</a:t>
            </a: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endParaRPr>
          </a:p>
          <a:p>
            <a:pPr marL="914400" lvl="1" indent="-457200">
              <a:buFont typeface="+mj-ea"/>
              <a:buAutoNum type="circleNumDbPlain"/>
            </a:pPr>
            <a:r>
              <a:rPr lang="zh-CN" altLang="en-US" sz="2000">
                <a:latin typeface="楷体" panose="02010609060101010101" charset="-122"/>
                <a:ea typeface="楷体" panose="02010609060101010101" charset="-122"/>
                <a:cs typeface="楷体" panose="02010609060101010101" charset="-122"/>
              </a:rPr>
              <a:t>符号解析</a:t>
            </a:r>
          </a:p>
          <a:p>
            <a:pPr marL="914400" lvl="1" indent="-457200">
              <a:buFont typeface="+mj-ea"/>
              <a:buAutoNum type="circleNumDbPlain"/>
            </a:pPr>
            <a:endParaRPr lang="zh-CN" altLang="en-US" sz="2000">
              <a:latin typeface="楷体" panose="02010609060101010101" charset="-122"/>
              <a:ea typeface="楷体" panose="02010609060101010101" charset="-122"/>
              <a:cs typeface="楷体" panose="02010609060101010101" charset="-122"/>
            </a:endParaRPr>
          </a:p>
          <a:p>
            <a:pPr marL="914400" lvl="1" indent="-457200">
              <a:buFont typeface="+mj-ea"/>
              <a:buAutoNum type="circleNumDbPlain"/>
            </a:pPr>
            <a:r>
              <a:rPr lang="zh-CN" altLang="en-US" sz="2000">
                <a:latin typeface="楷体" panose="02010609060101010101" charset="-122"/>
                <a:ea typeface="楷体" panose="02010609060101010101" charset="-122"/>
                <a:cs typeface="楷体" panose="02010609060101010101" charset="-122"/>
              </a:rPr>
              <a:t>重定位</a:t>
            </a: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endParaRPr lang="zh-CN" altLang="en-US" sz="200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r>
              <a:rPr lang="zh-CN" altLang="en-US" sz="2000">
                <a:latin typeface="楷体" panose="02010609060101010101" charset="-122"/>
                <a:ea typeface="楷体" panose="02010609060101010101" charset="-122"/>
                <a:cs typeface="楷体" panose="02010609060101010101" charset="-122"/>
              </a:rPr>
              <a:t>在Linux下，链接分为静态链接和动态链接两种方式</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第四部分：进程的运行</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进阶题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2" name="文本框 1"/>
          <p:cNvSpPr txBox="1"/>
          <p:nvPr/>
        </p:nvSpPr>
        <p:spPr>
          <a:xfrm>
            <a:off x="1066800" y="1602740"/>
            <a:ext cx="9740265" cy="4386580"/>
          </a:xfrm>
          <a:prstGeom prst="rect">
            <a:avLst/>
          </a:prstGeom>
          <a:noFill/>
        </p:spPr>
        <p:txBody>
          <a:bodyPr wrap="square" rtlCol="0">
            <a:noAutofit/>
          </a:bodyPr>
          <a:lstStyle/>
          <a:p>
            <a:pPr marL="342900" indent="-342900">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静态链接将所有依赖的代码库合并为一个单独的可执行文件，因此文件较大，但依赖关系已经被解决了。</a:t>
            </a:r>
          </a:p>
          <a:p>
            <a:pPr marL="342900" indent="-342900">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在静态链接过程中，链接器会遍历程序头表，将各个段的内容合并为一个单独的可执行文件，并修改程序头表和节区头表中的相关指针和偏移量等信息，以便于后续的加载过程。静态链接的结果是一个完整的可执行文件，内部包含了所有所需的符号和函数等</a:t>
            </a:r>
            <a:r>
              <a:rPr lang="zh-CN" altLang="en-US" sz="2000" dirty="0" smtClean="0">
                <a:latin typeface="楷体" panose="02010609060101010101" charset="-122"/>
                <a:ea typeface="楷体" panose="02010609060101010101" charset="-122"/>
                <a:cs typeface="楷体" panose="02010609060101010101" charset="-122"/>
              </a:rPr>
              <a:t>。</a:t>
            </a:r>
            <a:endParaRPr lang="en-US" altLang="zh-CN" sz="2000" dirty="0" smtClean="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动态链接则将相关代码库作为共享库在运行时被加载，代码重用率较高，但需要更多的时间进行加载。 </a:t>
            </a:r>
            <a:endParaRPr lang="zh-CN" altLang="en-US" sz="2000" dirty="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在动态链接过程中，链接器只完成了一部分工作，即将程序中的符号定义和引用与对应的库中的符号联系起来，创建动态符号表和重定位表等数据结构。剩下的工作则交由动态链接器完成。动态链接器会在程序运行时动态加载相应的共享库，并完成符号解析、重定位、PLT/GOT 操作等任务，使得程序能够正确运行。</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356350" cy="80581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582612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第零部分：初识</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xv6 --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基础题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807210"/>
            <a:ext cx="9578340" cy="460375"/>
          </a:xfrm>
          <a:prstGeom prst="rect">
            <a:avLst/>
          </a:prstGeom>
          <a:noFill/>
        </p:spPr>
        <p:txBody>
          <a:bodyPr wrap="square" rtlCol="0">
            <a:spAutoFit/>
          </a:bodyPr>
          <a:lstStyle/>
          <a:p>
            <a:pPr marL="285750" indent="-285750">
              <a:buFont typeface="Wingdings" panose="05000000000000000000" charset="0"/>
              <a:buChar char="Ø"/>
            </a:pPr>
            <a:r>
              <a:rPr lang="en-US" altLang="zh-CN" sz="2400">
                <a:latin typeface="宋体" panose="02010600030101010101" pitchFamily="2" charset="-122"/>
                <a:ea typeface="宋体" panose="02010600030101010101" pitchFamily="2" charset="-122"/>
                <a:cs typeface="宋体" panose="02010600030101010101" pitchFamily="2" charset="-122"/>
              </a:rPr>
              <a:t> </a:t>
            </a:r>
            <a:r>
              <a:rPr lang="zh-CN" altLang="en-US" sz="2400">
                <a:latin typeface="宋体" panose="02010600030101010101" pitchFamily="2" charset="-122"/>
                <a:ea typeface="宋体" panose="02010600030101010101" pitchFamily="2" charset="-122"/>
                <a:cs typeface="宋体" panose="02010600030101010101" pitchFamily="2" charset="-122"/>
              </a:rPr>
              <a:t>安装相应工具链，在qemu中运行xv6，并在操作系统中运行ls命令。</a:t>
            </a:r>
          </a:p>
        </p:txBody>
      </p:sp>
      <p:pic>
        <p:nvPicPr>
          <p:cNvPr id="38" name="图片 37" descr="3b333634343832373bd7f3bcfdcdb7"/>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1307465" y="2519045"/>
            <a:ext cx="452120" cy="452120"/>
          </a:xfrm>
          <a:prstGeom prst="rect">
            <a:avLst/>
          </a:prstGeom>
        </p:spPr>
      </p:pic>
      <p:pic>
        <p:nvPicPr>
          <p:cNvPr id="39" name="图片 38" descr="0-1"/>
          <p:cNvPicPr>
            <a:picLocks noChangeAspect="1"/>
          </p:cNvPicPr>
          <p:nvPr/>
        </p:nvPicPr>
        <p:blipFill>
          <a:blip r:embed="rId6"/>
          <a:stretch>
            <a:fillRect/>
          </a:stretch>
        </p:blipFill>
        <p:spPr>
          <a:xfrm>
            <a:off x="2190750" y="2519045"/>
            <a:ext cx="7176135" cy="3813810"/>
          </a:xfrm>
          <a:prstGeom prst="rect">
            <a:avLst/>
          </a:prstGeom>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757035" cy="7950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604583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第四部分：进程的运行</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进阶题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2" name="文本框 1"/>
          <p:cNvSpPr txBox="1"/>
          <p:nvPr/>
        </p:nvSpPr>
        <p:spPr>
          <a:xfrm>
            <a:off x="1245870" y="1915795"/>
            <a:ext cx="9461500" cy="4217670"/>
          </a:xfrm>
          <a:prstGeom prst="rect">
            <a:avLst/>
          </a:prstGeom>
          <a:noFill/>
        </p:spPr>
        <p:txBody>
          <a:bodyPr wrap="square" rtlCol="0">
            <a:noAutofit/>
          </a:bodyPr>
          <a:lstStyle/>
          <a:p>
            <a:pPr marL="342900" indent="-342900">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加载机制</a:t>
            </a:r>
          </a:p>
          <a:p>
            <a:pPr marL="342900" indent="-342900">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endParaRPr>
          </a:p>
          <a:p>
            <a:pPr marL="342900" indent="-342900">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当我们输入</a:t>
            </a:r>
            <a:r>
              <a:rPr lang="en-US" altLang="zh-CN" sz="2000" dirty="0">
                <a:latin typeface="楷体" panose="02010609060101010101" charset="-122"/>
                <a:ea typeface="楷体" panose="02010609060101010101" charset="-122"/>
                <a:cs typeface="楷体" panose="02010609060101010101" charset="-122"/>
              </a:rPr>
              <a:t>.</a:t>
            </a:r>
            <a:r>
              <a:rPr lang="zh-CN" altLang="en-US" sz="2000" dirty="0">
                <a:latin typeface="楷体" panose="02010609060101010101" charset="-122"/>
                <a:ea typeface="楷体" panose="02010609060101010101" charset="-122"/>
                <a:cs typeface="楷体" panose="02010609060101010101" charset="-122"/>
              </a:rPr>
              <a:t>/</a:t>
            </a:r>
            <a:r>
              <a:rPr lang="en-US" altLang="zh-CN" sz="2000" dirty="0">
                <a:latin typeface="楷体" panose="02010609060101010101" charset="-122"/>
                <a:ea typeface="楷体" panose="02010609060101010101" charset="-122"/>
                <a:cs typeface="楷体" panose="02010609060101010101" charset="-122"/>
              </a:rPr>
              <a:t>main</a:t>
            </a:r>
            <a:r>
              <a:rPr lang="zh-CN" altLang="en-US" sz="2000" dirty="0">
                <a:latin typeface="楷体" panose="02010609060101010101" charset="-122"/>
                <a:ea typeface="楷体" panose="02010609060101010101" charset="-122"/>
                <a:cs typeface="楷体" panose="02010609060101010101" charset="-122"/>
              </a:rPr>
              <a:t>的命令时，Linux 系统调用加载器将其按一定的规则从辅存复制到主存</a:t>
            </a:r>
            <a:r>
              <a:rPr lang="zh-CN" altLang="en-US" sz="2000">
                <a:latin typeface="楷体" panose="02010609060101010101" charset="-122"/>
                <a:ea typeface="楷体" panose="02010609060101010101" charset="-122"/>
                <a:cs typeface="楷体" panose="02010609060101010101" charset="-122"/>
              </a:rPr>
              <a:t>并</a:t>
            </a:r>
            <a:r>
              <a:rPr lang="zh-CN" altLang="en-US" sz="2000" smtClean="0">
                <a:latin typeface="楷体" panose="02010609060101010101" charset="-122"/>
                <a:ea typeface="楷体" panose="02010609060101010101" charset="-122"/>
                <a:cs typeface="楷体" panose="02010609060101010101" charset="-122"/>
              </a:rPr>
              <a:t>运行的</a:t>
            </a:r>
            <a:r>
              <a:rPr lang="zh-CN" altLang="en-US" sz="2000">
                <a:latin typeface="楷体" panose="02010609060101010101" charset="-122"/>
                <a:ea typeface="楷体" panose="02010609060101010101" charset="-122"/>
                <a:cs typeface="楷体" panose="02010609060101010101" charset="-122"/>
              </a:rPr>
              <a:t>过程就叫做加载。其过程的概述如下:</a:t>
            </a:r>
          </a:p>
          <a:p>
            <a:pPr marL="342900" indent="-342900">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endParaRPr>
          </a:p>
          <a:p>
            <a:pPr indent="457200">
              <a:buFont typeface="Arial" panose="020B0604020202020204" pitchFamily="34" charset="0"/>
              <a:buNone/>
            </a:pPr>
            <a:r>
              <a:rPr lang="zh-CN" altLang="en-US" sz="2000" dirty="0">
                <a:latin typeface="楷体" panose="02010609060101010101" charset="-122"/>
                <a:ea typeface="楷体" panose="02010609060101010101" charset="-122"/>
                <a:cs typeface="楷体" panose="02010609060101010101" charset="-122"/>
              </a:rPr>
              <a:t>1.bash生成一个子进程，它通过exec系统调用启动加载器</a:t>
            </a:r>
          </a:p>
          <a:p>
            <a:pPr indent="457200">
              <a:buFont typeface="Arial" panose="020B0604020202020204" pitchFamily="34" charset="0"/>
              <a:buNone/>
            </a:pPr>
            <a:endParaRPr lang="zh-CN" altLang="en-US" sz="2000" dirty="0">
              <a:latin typeface="楷体" panose="02010609060101010101" charset="-122"/>
              <a:ea typeface="楷体" panose="02010609060101010101" charset="-122"/>
              <a:cs typeface="楷体" panose="02010609060101010101" charset="-122"/>
            </a:endParaRPr>
          </a:p>
          <a:p>
            <a:pPr indent="457200">
              <a:buFont typeface="Arial" panose="020B0604020202020204" pitchFamily="34" charset="0"/>
              <a:buNone/>
            </a:pPr>
            <a:r>
              <a:rPr lang="zh-CN" altLang="en-US" sz="2000" dirty="0">
                <a:latin typeface="楷体" panose="02010609060101010101" charset="-122"/>
                <a:ea typeface="楷体" panose="02010609060101010101" charset="-122"/>
                <a:cs typeface="楷体" panose="02010609060101010101" charset="-122"/>
              </a:rPr>
              <a:t>2.在程序头表的引导下，加载器将 ELF 文件 </a:t>
            </a:r>
            <a:r>
              <a:rPr lang="en-US" altLang="zh-CN" sz="2000" dirty="0">
                <a:latin typeface="楷体" panose="02010609060101010101" charset="-122"/>
                <a:ea typeface="楷体" panose="02010609060101010101" charset="-122"/>
                <a:cs typeface="楷体" panose="02010609060101010101" charset="-122"/>
              </a:rPr>
              <a:t>main</a:t>
            </a:r>
            <a:r>
              <a:rPr lang="zh-CN" altLang="en-US" sz="2000" dirty="0">
                <a:latin typeface="楷体" panose="02010609060101010101" charset="-122"/>
                <a:ea typeface="楷体" panose="02010609060101010101" charset="-122"/>
                <a:cs typeface="楷体" panose="02010609060101010101" charset="-122"/>
              </a:rPr>
              <a:t> 的各部分复制到主存的代码段和数据段</a:t>
            </a:r>
          </a:p>
          <a:p>
            <a:pPr indent="457200">
              <a:buFont typeface="Arial" panose="020B0604020202020204" pitchFamily="34" charset="0"/>
              <a:buNone/>
            </a:pPr>
            <a:endParaRPr lang="zh-CN" altLang="en-US" sz="2000" dirty="0">
              <a:latin typeface="楷体" panose="02010609060101010101" charset="-122"/>
              <a:ea typeface="楷体" panose="02010609060101010101" charset="-122"/>
              <a:cs typeface="楷体" panose="02010609060101010101" charset="-122"/>
            </a:endParaRPr>
          </a:p>
          <a:p>
            <a:pPr indent="457200">
              <a:buFont typeface="Arial" panose="020B0604020202020204" pitchFamily="34" charset="0"/>
              <a:buNone/>
            </a:pPr>
            <a:r>
              <a:rPr lang="zh-CN" altLang="en-US" sz="2000" dirty="0">
                <a:latin typeface="楷体" panose="02010609060101010101" charset="-122"/>
                <a:ea typeface="楷体" panose="02010609060101010101" charset="-122"/>
                <a:cs typeface="楷体" panose="02010609060101010101" charset="-122"/>
              </a:rPr>
              <a:t>3.加载器将</a:t>
            </a:r>
            <a:r>
              <a:rPr lang="en-US" altLang="zh-CN" sz="2000" dirty="0">
                <a:latin typeface="楷体" panose="02010609060101010101" charset="-122"/>
                <a:ea typeface="楷体" panose="02010609060101010101" charset="-122"/>
                <a:cs typeface="楷体" panose="02010609060101010101" charset="-122"/>
              </a:rPr>
              <a:t>main</a:t>
            </a:r>
            <a:r>
              <a:rPr lang="zh-CN" altLang="en-US" sz="2000" dirty="0">
                <a:latin typeface="楷体" panose="02010609060101010101" charset="-122"/>
                <a:ea typeface="楷体" panose="02010609060101010101" charset="-122"/>
                <a:cs typeface="楷体" panose="02010609060101010101" charset="-122"/>
              </a:rPr>
              <a:t>复制到主存后，最终跳到其程序入口点处，运行该程序</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 name="深度视觉·原创设计 https://www.docer.com/works?userid=22383862"/>
          <p:cNvSpPr/>
          <p:nvPr/>
        </p:nvSpPr>
        <p:spPr>
          <a:xfrm>
            <a:off x="682170" y="674280"/>
            <a:ext cx="10827660" cy="5509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a:off x="2623127" y="3580209"/>
            <a:ext cx="6945746" cy="338553"/>
          </a:xfrm>
          <a:prstGeom prst="roundRect">
            <a:avLst>
              <a:gd name="adj" fmla="val 2593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txBox="1"/>
          <p:nvPr/>
        </p:nvSpPr>
        <p:spPr>
          <a:xfrm>
            <a:off x="1524000" y="2095960"/>
            <a:ext cx="9144000" cy="1200329"/>
          </a:xfrm>
          <a:prstGeom prst="rect">
            <a:avLst/>
          </a:prstGeom>
          <a:noFill/>
        </p:spPr>
        <p:txBody>
          <a:bodyPr wrap="square" rtlCol="0">
            <a:spAutoFit/>
          </a:bodyPr>
          <a:lstStyle/>
          <a:p>
            <a:pPr algn="ctr"/>
            <a:r>
              <a:rPr lang="zh-CN" altLang="en-US"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谢谢观看</a:t>
            </a:r>
          </a:p>
        </p:txBody>
      </p:sp>
      <p:sp>
        <p:nvSpPr>
          <p:cNvPr id="8" name="深度视觉·原创设计 https://www.docer.com/works?userid=22383862"/>
          <p:cNvSpPr txBox="1"/>
          <p:nvPr/>
        </p:nvSpPr>
        <p:spPr>
          <a:xfrm>
            <a:off x="2935710" y="4261677"/>
            <a:ext cx="6320580" cy="530915"/>
          </a:xfrm>
          <a:prstGeom prst="rect">
            <a:avLst/>
          </a:prstGeom>
          <a:noFill/>
        </p:spPr>
        <p:txBody>
          <a:bodyPr wrap="square" lIns="0" tIns="0" rIns="0" bIns="0" rtlCol="0">
            <a:spAutoFit/>
            <a:scene3d>
              <a:camera prst="orthographicFront"/>
              <a:lightRig rig="threePt" dir="t"/>
            </a:scene3d>
            <a:sp3d contourW="12700"/>
          </a:bodyPr>
          <a:lstStyle/>
          <a:p>
            <a:pPr algn="ctr">
              <a:lnSpc>
                <a:spcPct val="150000"/>
              </a:lnSpc>
            </a:pPr>
            <a:r>
              <a:rPr lang="en-US" altLang="zh-CN"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rPr>
              <a:t>Type your content here, either by copying your text, or by text, Type your content here, either by copying your text, or by copying after the text, </a:t>
            </a:r>
            <a:endParaRPr lang="zh-CN" altLang="en-US" sz="1200" dirty="0">
              <a:solidFill>
                <a:schemeClr val="bg1">
                  <a:lumMod val="50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9" name="深度视觉·原创设计 https://www.docer.com/works?userid=22383862"/>
          <p:cNvSpPr txBox="1"/>
          <p:nvPr/>
        </p:nvSpPr>
        <p:spPr>
          <a:xfrm>
            <a:off x="3761418" y="3580208"/>
            <a:ext cx="4669164" cy="338554"/>
          </a:xfrm>
          <a:prstGeom prst="rect">
            <a:avLst/>
          </a:prstGeom>
          <a:noFill/>
        </p:spPr>
        <p:txBody>
          <a:bodyPr wrap="square" rtlCol="0">
            <a:spAutoFit/>
          </a:bodyPr>
          <a:lstStyle/>
          <a:p>
            <a:pPr algn="dist"/>
            <a:r>
              <a:rPr lang="en-US" altLang="zh-CN" sz="1600" dirty="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rPr>
              <a:t>Work summary report</a:t>
            </a:r>
            <a:endParaRPr lang="zh-CN" altLang="en-US" sz="1600" dirty="0">
              <a:solidFill>
                <a:schemeClr val="bg1"/>
              </a:solidFill>
              <a:latin typeface="汉仪正圆-55W" panose="00020600040101010101" pitchFamily="18" charset="-122"/>
              <a:ea typeface="汉仪正圆-55W" panose="00020600040101010101" pitchFamily="18" charset="-122"/>
              <a:cs typeface="阿里巴巴普惠体 Light" panose="00020600040101010101" pitchFamily="18" charset="-122"/>
              <a:sym typeface="汉仪正圆-55W" panose="00020600040101010101" pitchFamily="18"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356350" cy="80581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582612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第零部分：初识</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xv6 --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基础题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750695"/>
            <a:ext cx="9578340" cy="1050290"/>
          </a:xfrm>
          <a:prstGeom prst="rect">
            <a:avLst/>
          </a:prstGeom>
          <a:noFill/>
        </p:spPr>
        <p:txBody>
          <a:bodyPr wrap="square" rtlCol="0">
            <a:spAutoFit/>
          </a:bodyPr>
          <a:lstStyle/>
          <a:p>
            <a:pPr marL="285750" indent="-285750">
              <a:lnSpc>
                <a:spcPct val="130000"/>
              </a:lnSpc>
              <a:buFont typeface="Wingdings" panose="05000000000000000000" charset="0"/>
              <a:buChar char="Ø"/>
            </a:pPr>
            <a:r>
              <a:rPr lang="en-US" altLang="zh-CN" sz="2400">
                <a:latin typeface="宋体" panose="02010600030101010101" pitchFamily="2" charset="-122"/>
                <a:ea typeface="宋体" panose="02010600030101010101" pitchFamily="2" charset="-122"/>
                <a:cs typeface="宋体" panose="02010600030101010101" pitchFamily="2" charset="-122"/>
              </a:rPr>
              <a:t> </a:t>
            </a:r>
            <a:r>
              <a:rPr lang="zh-CN" altLang="en-US" sz="2400" dirty="0">
                <a:latin typeface="宋体" panose="02010600030101010101" pitchFamily="2" charset="-122"/>
                <a:ea typeface="宋体" panose="02010600030101010101" pitchFamily="2" charset="-122"/>
                <a:cs typeface="宋体" panose="02010600030101010101" pitchFamily="2" charset="-122"/>
              </a:rPr>
              <a:t>阅读ls.c文件，请回答：代码中的read() 函数和 printf() 函数哪个是系统调用？它们的函数声明在哪里，函数定义在哪里？ </a:t>
            </a:r>
          </a:p>
        </p:txBody>
      </p:sp>
      <p:pic>
        <p:nvPicPr>
          <p:cNvPr id="38" name="图片 37" descr="3b333634343832373bd7f3bcfdcdb7"/>
          <p:cNvPicPr>
            <a:picLocks noChangeAspect="1"/>
          </p:cNvPicPr>
          <p:nvPr/>
        </p:nvPicPr>
        <p:blipFill>
          <a:blip r:embed="rId4">
            <a:extLst>
              <a:ext uri="{96DAC541-7B7A-43D3-8B79-37D633B846F1}">
                <asvg:svgBlip xmlns="" xmlns:asvg="http://schemas.microsoft.com/office/drawing/2016/SVG/main" r:embed="rId5"/>
              </a:ext>
            </a:extLst>
          </a:blip>
          <a:stretch>
            <a:fillRect/>
          </a:stretch>
        </p:blipFill>
        <p:spPr>
          <a:xfrm>
            <a:off x="1245870" y="3305175"/>
            <a:ext cx="452120" cy="452120"/>
          </a:xfrm>
          <a:prstGeom prst="rect">
            <a:avLst/>
          </a:prstGeom>
        </p:spPr>
      </p:pic>
      <p:sp>
        <p:nvSpPr>
          <p:cNvPr id="2" name="文本框 1"/>
          <p:cNvSpPr txBox="1"/>
          <p:nvPr/>
        </p:nvSpPr>
        <p:spPr>
          <a:xfrm>
            <a:off x="1984375" y="3305175"/>
            <a:ext cx="8622030" cy="2936240"/>
          </a:xfrm>
          <a:prstGeom prst="rect">
            <a:avLst/>
          </a:prstGeom>
          <a:noFill/>
        </p:spPr>
        <p:txBody>
          <a:bodyPr wrap="square" rtlCol="0">
            <a:noAutofit/>
          </a:bodyPr>
          <a:lstStyle/>
          <a:p>
            <a:r>
              <a:rPr lang="zh-CN" altLang="en-US" sz="2000">
                <a:latin typeface="楷体" panose="02010609060101010101" charset="-122"/>
                <a:ea typeface="楷体" panose="02010609060101010101" charset="-122"/>
                <a:cs typeface="楷体" panose="02010609060101010101" charset="-122"/>
              </a:rPr>
              <a:t>read()函数</a:t>
            </a:r>
            <a:r>
              <a:rPr lang="zh-CN" altLang="en-US" sz="2000">
                <a:solidFill>
                  <a:schemeClr val="bg2">
                    <a:lumMod val="50000"/>
                  </a:schemeClr>
                </a:solidFill>
                <a:latin typeface="楷体" panose="02010609060101010101" charset="-122"/>
                <a:ea typeface="楷体" panose="02010609060101010101" charset="-122"/>
                <a:cs typeface="楷体" panose="02010609060101010101" charset="-122"/>
              </a:rPr>
              <a:t>[line 58]</a:t>
            </a:r>
            <a:r>
              <a:rPr lang="zh-CN" altLang="en-US" sz="2000">
                <a:latin typeface="楷体" panose="02010609060101010101" charset="-122"/>
                <a:ea typeface="楷体" panose="02010609060101010101" charset="-122"/>
                <a:cs typeface="楷体" panose="02010609060101010101" charset="-122"/>
              </a:rPr>
              <a:t>是系统调用（用户进程进入内核的接口层）。</a:t>
            </a:r>
          </a:p>
          <a:p>
            <a:endParaRPr lang="zh-CN" altLang="en-US" sz="2000">
              <a:latin typeface="楷体" panose="02010609060101010101" charset="-122"/>
              <a:ea typeface="楷体" panose="02010609060101010101" charset="-122"/>
              <a:cs typeface="楷体" panose="02010609060101010101" charset="-122"/>
            </a:endParaRPr>
          </a:p>
          <a:p>
            <a:r>
              <a:rPr lang="zh-CN" altLang="en-US" sz="2000">
                <a:latin typeface="楷体" panose="02010609060101010101" charset="-122"/>
                <a:ea typeface="楷体" panose="02010609060101010101" charset="-122"/>
                <a:cs typeface="楷体" panose="02010609060101010101" charset="-122"/>
              </a:rPr>
              <a:t>函数声明均在/user/user.h中，其中</a:t>
            </a:r>
            <a:r>
              <a:rPr lang="en-US" altLang="zh-CN" sz="2000">
                <a:latin typeface="楷体" panose="02010609060101010101" charset="-122"/>
                <a:ea typeface="楷体" panose="02010609060101010101" charset="-122"/>
                <a:cs typeface="楷体" panose="02010609060101010101" charset="-122"/>
              </a:rPr>
              <a:t>read()</a:t>
            </a:r>
            <a:r>
              <a:rPr lang="en-US" altLang="zh-CN" sz="2000">
                <a:solidFill>
                  <a:schemeClr val="bg2">
                    <a:lumMod val="50000"/>
                  </a:schemeClr>
                </a:solidFill>
                <a:latin typeface="楷体" panose="02010609060101010101" charset="-122"/>
                <a:ea typeface="楷体" panose="02010609060101010101" charset="-122"/>
                <a:cs typeface="楷体" panose="02010609060101010101" charset="-122"/>
              </a:rPr>
              <a:t>[line 9]</a:t>
            </a:r>
            <a:r>
              <a:rPr lang="zh-CN" altLang="en-US" sz="2000">
                <a:latin typeface="楷体" panose="02010609060101010101" charset="-122"/>
                <a:ea typeface="楷体" panose="02010609060101010101" charset="-122"/>
                <a:cs typeface="楷体" panose="02010609060101010101" charset="-122"/>
              </a:rPr>
              <a:t>，</a:t>
            </a:r>
            <a:r>
              <a:rPr lang="en-US" altLang="zh-CN" sz="2000">
                <a:latin typeface="楷体" panose="02010609060101010101" charset="-122"/>
                <a:ea typeface="楷体" panose="02010609060101010101" charset="-122"/>
                <a:cs typeface="楷体" panose="02010609060101010101" charset="-122"/>
              </a:rPr>
              <a:t>printf()</a:t>
            </a:r>
            <a:r>
              <a:rPr lang="en-US" altLang="zh-CN" sz="2000">
                <a:solidFill>
                  <a:schemeClr val="bg2">
                    <a:lumMod val="50000"/>
                  </a:schemeClr>
                </a:solidFill>
                <a:latin typeface="楷体" panose="02010609060101010101" charset="-122"/>
                <a:ea typeface="楷体" panose="02010609060101010101" charset="-122"/>
                <a:cs typeface="楷体" panose="02010609060101010101" charset="-122"/>
              </a:rPr>
              <a:t>[line 33]</a:t>
            </a:r>
            <a:r>
              <a:rPr lang="zh-CN" altLang="en-US" sz="2000">
                <a:latin typeface="楷体" panose="02010609060101010101" charset="-122"/>
                <a:ea typeface="楷体" panose="02010609060101010101" charset="-122"/>
                <a:cs typeface="楷体" panose="02010609060101010101" charset="-122"/>
              </a:rPr>
              <a:t>。</a:t>
            </a:r>
          </a:p>
          <a:p>
            <a:endParaRPr lang="zh-CN" altLang="en-US" sz="2000">
              <a:latin typeface="楷体" panose="02010609060101010101" charset="-122"/>
              <a:ea typeface="楷体" panose="02010609060101010101" charset="-122"/>
              <a:cs typeface="楷体" panose="02010609060101010101" charset="-122"/>
            </a:endParaRPr>
          </a:p>
          <a:p>
            <a:r>
              <a:rPr lang="zh-CN" altLang="en-US" sz="2000">
                <a:latin typeface="楷体" panose="02010609060101010101" charset="-122"/>
                <a:ea typeface="楷体" panose="02010609060101010101" charset="-122"/>
                <a:cs typeface="楷体" panose="02010609060101010101" charset="-122"/>
              </a:rPr>
              <a:t>printf函数定义在/user/printf.c中</a:t>
            </a:r>
          </a:p>
          <a:p>
            <a:endParaRPr lang="zh-CN" altLang="en-US" sz="2000">
              <a:latin typeface="楷体" panose="02010609060101010101" charset="-122"/>
              <a:ea typeface="楷体" panose="02010609060101010101" charset="-122"/>
              <a:cs typeface="楷体" panose="02010609060101010101" charset="-122"/>
            </a:endParaRPr>
          </a:p>
          <a:p>
            <a:r>
              <a:rPr lang="zh-CN" altLang="en-US" sz="2000">
                <a:latin typeface="楷体" panose="02010609060101010101" charset="-122"/>
                <a:ea typeface="楷体" panose="02010609060101010101" charset="-122"/>
                <a:cs typeface="楷体" panose="02010609060101010101" charset="-122"/>
              </a:rPr>
              <a:t>read函数定义在</a:t>
            </a:r>
            <a:r>
              <a:rPr lang="en-US" altLang="zh-CN" sz="2000">
                <a:latin typeface="楷体" panose="02010609060101010101" charset="-122"/>
                <a:ea typeface="楷体" panose="02010609060101010101" charset="-122"/>
                <a:cs typeface="楷体" panose="02010609060101010101" charset="-122"/>
              </a:rPr>
              <a:t>/kernel/sysfile.c</a:t>
            </a:r>
            <a:r>
              <a:rPr lang="zh-CN" altLang="en-US" sz="2000">
                <a:latin typeface="楷体" panose="02010609060101010101" charset="-122"/>
                <a:ea typeface="楷体" panose="02010609060101010101" charset="-122"/>
                <a:cs typeface="楷体" panose="02010609060101010101" charset="-122"/>
              </a:rPr>
              <a:t>中</a:t>
            </a:r>
          </a:p>
          <a:p>
            <a:endParaRPr lang="zh-CN" altLang="en-US" sz="2000">
              <a:latin typeface="楷体" panose="02010609060101010101" charset="-122"/>
              <a:ea typeface="楷体" panose="02010609060101010101" charset="-122"/>
              <a:cs typeface="楷体" panose="02010609060101010101" charset="-122"/>
            </a:endParaRPr>
          </a:p>
          <a:p>
            <a:r>
              <a:rPr lang="zh-CN" altLang="en-US" sz="2000">
                <a:latin typeface="楷体" panose="02010609060101010101" charset="-122"/>
                <a:ea typeface="楷体" panose="02010609060101010101" charset="-122"/>
                <a:cs typeface="楷体" panose="02010609060101010101" charset="-122"/>
              </a:rPr>
              <a:t>需要注意的是，由于</a:t>
            </a:r>
            <a:r>
              <a:rPr lang="en-US" altLang="zh-CN" sz="2000">
                <a:latin typeface="楷体" panose="02010609060101010101" charset="-122"/>
                <a:ea typeface="楷体" panose="02010609060101010101" charset="-122"/>
                <a:cs typeface="楷体" panose="02010609060101010101" charset="-122"/>
              </a:rPr>
              <a:t>read()</a:t>
            </a:r>
            <a:r>
              <a:rPr lang="zh-CN" altLang="en-US" sz="2000">
                <a:latin typeface="楷体" panose="02010609060101010101" charset="-122"/>
                <a:ea typeface="楷体" panose="02010609060101010101" charset="-122"/>
                <a:cs typeface="楷体" panose="02010609060101010101" charset="-122"/>
              </a:rPr>
              <a:t>函数为系统调用，故其实际响应函数</a:t>
            </a:r>
          </a:p>
          <a:p>
            <a:r>
              <a:rPr lang="en-US" altLang="zh-CN" sz="2000">
                <a:latin typeface="楷体" panose="02010609060101010101" charset="-122"/>
                <a:ea typeface="楷体" panose="02010609060101010101" charset="-122"/>
                <a:cs typeface="楷体" panose="02010609060101010101" charset="-122"/>
              </a:rPr>
              <a:t>sys_read()</a:t>
            </a:r>
            <a:r>
              <a:rPr lang="zh-CN" altLang="en-US" sz="2000">
                <a:latin typeface="楷体" panose="02010609060101010101" charset="-122"/>
                <a:ea typeface="楷体" panose="02010609060101010101" charset="-122"/>
                <a:cs typeface="楷体" panose="02010609060101010101" charset="-122"/>
              </a:rPr>
              <a:t>函数</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356350" cy="80581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582612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第零部分：初识</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xv6 --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基础题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1245870" y="1930400"/>
            <a:ext cx="9578340" cy="460375"/>
          </a:xfrm>
          <a:prstGeom prst="rect">
            <a:avLst/>
          </a:prstGeom>
          <a:noFill/>
        </p:spPr>
        <p:txBody>
          <a:bodyPr wrap="square" rtlCol="0">
            <a:spAutoFit/>
          </a:bodyPr>
          <a:lstStyle/>
          <a:p>
            <a:pPr marL="285750" indent="-285750">
              <a:buFont typeface="Wingdings" panose="05000000000000000000" charset="0"/>
              <a:buChar char="Ø"/>
            </a:pPr>
            <a:r>
              <a:rPr lang="en-US" altLang="zh-CN" sz="2400">
                <a:latin typeface="宋体" panose="02010600030101010101" pitchFamily="2" charset="-122"/>
                <a:ea typeface="宋体" panose="02010600030101010101" pitchFamily="2" charset="-122"/>
                <a:cs typeface="宋体" panose="02010600030101010101" pitchFamily="2" charset="-122"/>
              </a:rPr>
              <a:t> </a:t>
            </a:r>
            <a:r>
              <a:rPr lang="zh-CN" altLang="en-US" sz="2400">
                <a:latin typeface="宋体" panose="02010600030101010101" pitchFamily="2" charset="-122"/>
                <a:ea typeface="宋体" panose="02010600030101010101" pitchFamily="2" charset="-122"/>
                <a:cs typeface="宋体" panose="02010600030101010101" pitchFamily="2" charset="-122"/>
              </a:rPr>
              <a:t>阅读 usys.S，查阅RISC-V相关知识，请问ecall指令的功能是什么？</a:t>
            </a:r>
          </a:p>
        </p:txBody>
      </p:sp>
      <p:pic>
        <p:nvPicPr>
          <p:cNvPr id="38" name="图片 37" descr="3b333634343832373bd7f3bcfdcdb7"/>
          <p:cNvPicPr>
            <a:picLocks noChangeAspect="1"/>
          </p:cNvPicPr>
          <p:nvPr/>
        </p:nvPicPr>
        <p:blipFill>
          <a:blip r:embed="rId5">
            <a:extLst>
              <a:ext uri="{96DAC541-7B7A-43D3-8B79-37D633B846F1}">
                <asvg:svgBlip xmlns="" xmlns:asvg="http://schemas.microsoft.com/office/drawing/2016/SVG/main" r:embed="rId6"/>
              </a:ext>
            </a:extLst>
          </a:blip>
          <a:stretch>
            <a:fillRect/>
          </a:stretch>
        </p:blipFill>
        <p:spPr>
          <a:xfrm>
            <a:off x="1245870" y="2884170"/>
            <a:ext cx="452120" cy="452120"/>
          </a:xfrm>
          <a:prstGeom prst="rect">
            <a:avLst/>
          </a:prstGeom>
        </p:spPr>
      </p:pic>
      <p:sp>
        <p:nvSpPr>
          <p:cNvPr id="2" name="文本框 1"/>
          <p:cNvSpPr txBox="1"/>
          <p:nvPr>
            <p:custDataLst>
              <p:tags r:id="rId3"/>
            </p:custDataLst>
          </p:nvPr>
        </p:nvSpPr>
        <p:spPr>
          <a:xfrm>
            <a:off x="2011045" y="2884170"/>
            <a:ext cx="8622030" cy="2936240"/>
          </a:xfrm>
          <a:prstGeom prst="rect">
            <a:avLst/>
          </a:prstGeom>
          <a:noFill/>
        </p:spPr>
        <p:txBody>
          <a:bodyPr wrap="square" rtlCol="0">
            <a:noAutofit/>
          </a:bodyPr>
          <a:lstStyle/>
          <a:p>
            <a:r>
              <a:rPr lang="zh-CN" altLang="en-US" sz="2000" dirty="0">
                <a:latin typeface="楷体" panose="02010609060101010101" charset="-122"/>
                <a:ea typeface="楷体" panose="02010609060101010101" charset="-122"/>
                <a:cs typeface="楷体" panose="02010609060101010101" charset="-122"/>
              </a:rPr>
              <a:t>From riscv-spec-v2.2.pdf：</a:t>
            </a:r>
          </a:p>
          <a:p>
            <a:endParaRPr lang="zh-CN" altLang="en-US" sz="2000" dirty="0">
              <a:latin typeface="楷体" panose="02010609060101010101" charset="-122"/>
              <a:ea typeface="楷体" panose="02010609060101010101" charset="-122"/>
              <a:cs typeface="楷体" panose="02010609060101010101" charset="-122"/>
            </a:endParaRPr>
          </a:p>
          <a:p>
            <a:pPr indent="457200"/>
            <a:r>
              <a:rPr lang="zh-CN" altLang="en-US" sz="2000" dirty="0">
                <a:latin typeface="楷体" panose="02010609060101010101" charset="-122"/>
                <a:ea typeface="楷体" panose="02010609060101010101" charset="-122"/>
                <a:cs typeface="楷体" panose="02010609060101010101" charset="-122"/>
              </a:rPr>
              <a:t>Ecall指令用于向支持的执行环境，通常是操作系统，发出请求。系统的ABI将定义如何传递环境请求的参数，但通常这些参数将位于整数寄存器文件中已定义的位置。</a:t>
            </a:r>
          </a:p>
          <a:p>
            <a:pPr indent="457200"/>
            <a:endParaRPr lang="zh-CN" altLang="en-US" sz="2000" dirty="0">
              <a:latin typeface="楷体" panose="02010609060101010101" charset="-122"/>
              <a:ea typeface="楷体" panose="02010609060101010101" charset="-122"/>
              <a:cs typeface="楷体" panose="02010609060101010101" charset="-122"/>
            </a:endParaRPr>
          </a:p>
          <a:p>
            <a:pPr indent="457200"/>
            <a:r>
              <a:rPr lang="zh-CN" altLang="en-US" sz="2000" dirty="0">
                <a:latin typeface="楷体" panose="02010609060101010101" charset="-122"/>
                <a:ea typeface="楷体" panose="02010609060101010101" charset="-122"/>
                <a:cs typeface="楷体" panose="02010609060101010101" charset="-122"/>
              </a:rPr>
              <a:t>通过ecall指令来实现系统调用。</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356350" cy="80581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582612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第零部分：初识</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xv6 --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进阶题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5" name="文本框 34"/>
          <p:cNvSpPr txBox="1"/>
          <p:nvPr/>
        </p:nvSpPr>
        <p:spPr>
          <a:xfrm>
            <a:off x="974936" y="1433195"/>
            <a:ext cx="9578340" cy="1049133"/>
          </a:xfrm>
          <a:prstGeom prst="rect">
            <a:avLst/>
          </a:prstGeom>
          <a:noFill/>
        </p:spPr>
        <p:txBody>
          <a:bodyPr wrap="square" rtlCol="0">
            <a:spAutoFit/>
          </a:bodyPr>
          <a:lstStyle/>
          <a:p>
            <a:pPr marL="285750" indent="-285750">
              <a:lnSpc>
                <a:spcPct val="140000"/>
              </a:lnSpc>
              <a:buFont typeface="Wingdings" panose="05000000000000000000" charset="0"/>
              <a:buChar char="Ø"/>
            </a:pPr>
            <a:r>
              <a:rPr lang="en-US" altLang="zh-CN" sz="2400" dirty="0">
                <a:latin typeface="宋体" panose="02010600030101010101" pitchFamily="2" charset="-122"/>
                <a:ea typeface="宋体" panose="02010600030101010101" pitchFamily="2" charset="-122"/>
                <a:cs typeface="宋体" panose="02010600030101010101" pitchFamily="2" charset="-122"/>
              </a:rPr>
              <a:t> </a:t>
            </a:r>
            <a:r>
              <a:rPr lang="zh-CN" altLang="en-US" sz="2400" dirty="0">
                <a:latin typeface="宋体" panose="02010600030101010101" pitchFamily="2" charset="-122"/>
                <a:ea typeface="宋体" panose="02010600030101010101" pitchFamily="2" charset="-122"/>
                <a:cs typeface="宋体" panose="02010600030101010101" pitchFamily="2" charset="-122"/>
              </a:rPr>
              <a:t>阅读 xv6 项目相关的 Makefile 文件、 mkfs.c 文件和链接器相关文件，分析 xv6 把内核和用户态程序编译链接的整个过程</a:t>
            </a:r>
            <a:r>
              <a:rPr lang="zh-CN" altLang="en-US" sz="2400" dirty="0" smtClean="0">
                <a:latin typeface="宋体" panose="02010600030101010101" pitchFamily="2" charset="-122"/>
                <a:ea typeface="宋体" panose="02010600030101010101" pitchFamily="2" charset="-122"/>
                <a:cs typeface="宋体" panose="02010600030101010101" pitchFamily="2" charset="-122"/>
              </a:rPr>
              <a:t>。</a:t>
            </a:r>
            <a:endParaRPr lang="zh-CN" altLang="en-US" sz="2400" dirty="0">
              <a:latin typeface="宋体" panose="02010600030101010101" pitchFamily="2" charset="-122"/>
              <a:ea typeface="宋体" panose="02010600030101010101" pitchFamily="2" charset="-122"/>
              <a:cs typeface="宋体" panose="02010600030101010101" pitchFamily="2" charset="-122"/>
            </a:endParaRPr>
          </a:p>
        </p:txBody>
      </p:sp>
      <p:sp>
        <p:nvSpPr>
          <p:cNvPr id="9" name="文本框 8"/>
          <p:cNvSpPr txBox="1"/>
          <p:nvPr>
            <p:custDataLst>
              <p:tags r:id="rId3"/>
            </p:custDataLst>
          </p:nvPr>
        </p:nvSpPr>
        <p:spPr>
          <a:xfrm>
            <a:off x="974936" y="2659279"/>
            <a:ext cx="9438640" cy="3941445"/>
          </a:xfrm>
          <a:prstGeom prst="rect">
            <a:avLst/>
          </a:prstGeom>
          <a:noFill/>
        </p:spPr>
        <p:txBody>
          <a:bodyPr wrap="square" rtlCol="0">
            <a:noAutofit/>
          </a:bodyPr>
          <a:lstStyle/>
          <a:p>
            <a:pPr marL="342900" indent="-34290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xv6 文件系统的基本原理</a:t>
            </a:r>
          </a:p>
          <a:p>
            <a:pPr marL="342900" indent="-34290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xv6 使用的是一个简化的文件系统，其中包含了两个主要的部分：内存中的 inode 数据结构和磁盘上的数据块。inode 数据结构记录了文件的元数据（如文件大小、权限等），并指向数据块中实际存储文件内容的位置。具体来说，一个文件可以由多个数据块组成，而一个数据块又可以容纳多个文件的内容。</a:t>
            </a:r>
          </a:p>
          <a:p>
            <a:pPr>
              <a:lnSpc>
                <a:spcPct val="120000"/>
              </a:lnSpc>
            </a:pPr>
            <a:endParaRPr lang="zh-CN" altLang="en-US" sz="2000" dirty="0">
              <a:latin typeface="楷体" panose="02010609060101010101" charset="-122"/>
              <a:ea typeface="楷体" panose="02010609060101010101" charset="-122"/>
              <a:cs typeface="楷体" panose="02010609060101010101" charset="-122"/>
            </a:endParaRPr>
          </a:p>
          <a:p>
            <a:pPr marL="342900" indent="-34290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Makefile 文件</a:t>
            </a:r>
          </a:p>
          <a:p>
            <a:pPr marL="342900" indent="-34290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rPr>
              <a:t>在 xv6 项目中，Makefile 负责编译和链接 xv6 内核及相关的用户态程序。它定义了一系列规则和依赖关系，以确定何时需要重新编译文件。</a:t>
            </a:r>
          </a:p>
          <a:p>
            <a:pPr>
              <a:lnSpc>
                <a:spcPct val="120000"/>
              </a:lnSpc>
            </a:pPr>
            <a:endParaRPr lang="zh-CN" altLang="en-US" sz="2000" dirty="0">
              <a:latin typeface="楷体" panose="02010609060101010101" charset="-122"/>
              <a:ea typeface="楷体" panose="02010609060101010101" charset="-122"/>
              <a:cs typeface="楷体" panose="02010609060101010101" charset="-122"/>
            </a:endParaRPr>
          </a:p>
          <a:p>
            <a:pPr>
              <a:lnSpc>
                <a:spcPct val="120000"/>
              </a:lnSpc>
            </a:pPr>
            <a:endParaRPr lang="zh-CN" altLang="en-US" sz="2000" dirty="0">
              <a:latin typeface="楷体" panose="02010609060101010101" charset="-122"/>
              <a:ea typeface="楷体" panose="02010609060101010101" charset="-122"/>
              <a:cs typeface="楷体" panose="02010609060101010101"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356350" cy="80581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582612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第零部分：初识</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xv6 --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进阶题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pic>
        <p:nvPicPr>
          <p:cNvPr id="38" name="图片 37" descr="3b333634343832373bd7f3bcfdcdb7"/>
          <p:cNvPicPr>
            <a:picLocks noChangeAspect="1"/>
          </p:cNvPicPr>
          <p:nvPr/>
        </p:nvPicPr>
        <p:blipFill>
          <a:blip r:embed="rId5">
            <a:extLst>
              <a:ext uri="{96DAC541-7B7A-43D3-8B79-37D633B846F1}">
                <asvg:svgBlip xmlns="" xmlns:asvg="http://schemas.microsoft.com/office/drawing/2016/SVG/main" r:embed="rId6"/>
              </a:ext>
            </a:extLst>
          </a:blip>
          <a:stretch>
            <a:fillRect/>
          </a:stretch>
        </p:blipFill>
        <p:spPr>
          <a:xfrm>
            <a:off x="505460" y="1797685"/>
            <a:ext cx="452120" cy="452120"/>
          </a:xfrm>
          <a:prstGeom prst="rect">
            <a:avLst/>
          </a:prstGeom>
        </p:spPr>
      </p:pic>
      <p:sp>
        <p:nvSpPr>
          <p:cNvPr id="2" name="文本框 1"/>
          <p:cNvSpPr txBox="1"/>
          <p:nvPr>
            <p:custDataLst>
              <p:tags r:id="rId3"/>
            </p:custDataLst>
          </p:nvPr>
        </p:nvSpPr>
        <p:spPr>
          <a:xfrm>
            <a:off x="1466215" y="1782445"/>
            <a:ext cx="9760585" cy="4206875"/>
          </a:xfrm>
          <a:prstGeom prst="rect">
            <a:avLst/>
          </a:prstGeom>
          <a:noFill/>
        </p:spPr>
        <p:txBody>
          <a:bodyPr wrap="square" rtlCol="0">
            <a:noAutofit/>
          </a:bodyPr>
          <a:lstStyle/>
          <a:p>
            <a:pPr marL="342900" indent="-34290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sym typeface="+mn-ea"/>
              </a:rPr>
              <a:t>mkfs.c 文件</a:t>
            </a:r>
          </a:p>
          <a:p>
            <a:pPr marL="342900" indent="-34290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sym typeface="+mn-ea"/>
              </a:rPr>
              <a:t>mkfs.c 是一个独立的程序，用于创建 xv6 的文件系统映像。它读取文件系统的源文件，并将其转换为适用于 xv6 的文件系统格式，并将其保存到磁盘的特定位置。</a:t>
            </a:r>
            <a:endParaRPr lang="zh-CN" altLang="en-US" sz="2000" dirty="0">
              <a:latin typeface="楷体" panose="02010609060101010101" charset="-122"/>
              <a:ea typeface="楷体" panose="02010609060101010101" charset="-122"/>
              <a:cs typeface="楷体" panose="02010609060101010101" charset="-122"/>
            </a:endParaRPr>
          </a:p>
          <a:p>
            <a:pPr>
              <a:lnSpc>
                <a:spcPct val="120000"/>
              </a:lnSpc>
            </a:pPr>
            <a:endParaRPr lang="zh-CN" altLang="en-US" sz="2000" dirty="0">
              <a:latin typeface="楷体" panose="02010609060101010101" charset="-122"/>
              <a:ea typeface="楷体" panose="02010609060101010101" charset="-122"/>
              <a:cs typeface="楷体" panose="02010609060101010101" charset="-122"/>
            </a:endParaRPr>
          </a:p>
          <a:p>
            <a:pPr marL="342900" indent="-34290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sym typeface="+mn-ea"/>
              </a:rPr>
              <a:t>链接器相关文件</a:t>
            </a:r>
          </a:p>
          <a:p>
            <a:pPr marL="342900" indent="-34290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sym typeface="+mn-ea"/>
              </a:rPr>
              <a:t>链接器负责将编译后的目标文件（即 .o 文件）组合成最终的可执行文件。在 xv6 项目中，连接器使用脚本文件 kernel.ld（用于内核）和 user.ld（用于用户态程序）来指导链接过程。</a:t>
            </a:r>
          </a:p>
          <a:p>
            <a:pPr marL="342900" indent="-342900">
              <a:lnSpc>
                <a:spcPct val="120000"/>
              </a:lnSpc>
              <a:buFont typeface="Arial" panose="020B0604020202020204" pitchFamily="34" charset="0"/>
              <a:buChar char="•"/>
            </a:pPr>
            <a:endParaRPr lang="zh-CN" altLang="en-US" sz="2000" dirty="0">
              <a:latin typeface="楷体" panose="02010609060101010101" charset="-122"/>
              <a:ea typeface="楷体" panose="02010609060101010101" charset="-122"/>
              <a:cs typeface="楷体" panose="02010609060101010101" charset="-122"/>
              <a:sym typeface="+mn-ea"/>
            </a:endParaRPr>
          </a:p>
          <a:p>
            <a:pPr marL="342900" indent="-34290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sym typeface="+mn-ea"/>
              </a:rPr>
              <a:t>连接 x86 代码的主要脚本是 kernel.ld，它规定了内核的布局和标志符。</a:t>
            </a:r>
          </a:p>
          <a:p>
            <a:pPr marL="342900" indent="-342900">
              <a:lnSpc>
                <a:spcPct val="120000"/>
              </a:lnSpc>
              <a:buFont typeface="Arial" panose="020B0604020202020204" pitchFamily="34" charset="0"/>
              <a:buChar char="•"/>
            </a:pPr>
            <a:r>
              <a:rPr lang="zh-CN" altLang="en-US" sz="2000" dirty="0">
                <a:latin typeface="楷体" panose="02010609060101010101" charset="-122"/>
                <a:ea typeface="楷体" panose="02010609060101010101" charset="-122"/>
                <a:cs typeface="楷体" panose="02010609060101010101" charset="-122"/>
                <a:sym typeface="+mn-ea"/>
              </a:rPr>
              <a:t>user.ld 则规定了用户态程序的布局和标志符。</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深度视觉·原创设计 https://www.docer.com/works?userid=22383862"/>
          <p:cNvSpPr/>
          <p:nvPr/>
        </p:nvSpPr>
        <p:spPr>
          <a:xfrm flipH="1">
            <a:off x="11252019" y="5989229"/>
            <a:ext cx="939981" cy="86877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2" name="深度视觉·原创设计 https://www.docer.com/works?userid=22383862"/>
          <p:cNvSpPr/>
          <p:nvPr/>
        </p:nvSpPr>
        <p:spPr>
          <a:xfrm rot="10800000" flipH="1">
            <a:off x="0" y="0"/>
            <a:ext cx="907415" cy="869315"/>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3" name="深度视觉·原创设计 https://www.docer.com/works?userid=22383862"/>
          <p:cNvSpPr/>
          <p:nvPr/>
        </p:nvSpPr>
        <p:spPr>
          <a:xfrm>
            <a:off x="505460" y="440055"/>
            <a:ext cx="6356350" cy="80581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宋体" panose="02010600030101010101" pitchFamily="2" charset="-122"/>
              <a:ea typeface="宋体" panose="02010600030101010101" pitchFamily="2" charset="-122"/>
              <a:sym typeface="汉仪正圆-55W" panose="00020600040101010101" pitchFamily="18" charset="-122"/>
            </a:endParaRPr>
          </a:p>
        </p:txBody>
      </p:sp>
      <p:sp>
        <p:nvSpPr>
          <p:cNvPr id="34" name="深度视觉·原创设计 https://www.docer.com/works?userid=22383862"/>
          <p:cNvSpPr txBox="1"/>
          <p:nvPr/>
        </p:nvSpPr>
        <p:spPr>
          <a:xfrm>
            <a:off x="815975" y="627380"/>
            <a:ext cx="5826125" cy="47371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0"/>
              </a:spcBef>
              <a:spcAft>
                <a:spcPts val="0"/>
              </a:spcAft>
              <a:buClrTx/>
              <a:buSzTx/>
              <a:buFontTx/>
              <a:buNone/>
              <a:defRPr/>
            </a:pP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第零部分：初识</a:t>
            </a:r>
            <a:r>
              <a:rPr lang="en-US" altLang="zh-CN"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xv6 -- </a:t>
            </a:r>
            <a:r>
              <a:rPr lang="zh-CN" altLang="en-US" sz="2800" b="1" spc="3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sym typeface="汉仪正圆-55W" panose="00020600040101010101" pitchFamily="18" charset="-122"/>
              </a:rPr>
              <a:t>进阶题</a:t>
            </a:r>
          </a:p>
        </p:txBody>
      </p:sp>
      <p:sp>
        <p:nvSpPr>
          <p:cNvPr id="36" name="深度视觉·原创设计 https://www.docer.com/works?userid=22383862"/>
          <p:cNvSpPr/>
          <p:nvPr>
            <p:custDataLst>
              <p:tags r:id="rId1"/>
            </p:custDataLst>
          </p:nvPr>
        </p:nvSpPr>
        <p:spPr>
          <a:xfrm rot="10800000" flipH="1">
            <a:off x="270" y="27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sp>
        <p:nvSpPr>
          <p:cNvPr id="37" name="深度视觉·原创设计 https://www.docer.com/works?userid=22383862"/>
          <p:cNvSpPr/>
          <p:nvPr>
            <p:custDataLst>
              <p:tags r:id="rId2"/>
            </p:custDataLst>
          </p:nvPr>
        </p:nvSpPr>
        <p:spPr>
          <a:xfrm flipH="1">
            <a:off x="10946400" y="5612401"/>
            <a:ext cx="1245600" cy="1245600"/>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宋体" panose="02010600030101010101" pitchFamily="2" charset="-122"/>
              <a:ea typeface="宋体" panose="02010600030101010101" pitchFamily="2" charset="-122"/>
              <a:sym typeface="汉仪正圆-55W" panose="00020600040101010101" pitchFamily="18" charset="-122"/>
            </a:endParaRPr>
          </a:p>
        </p:txBody>
      </p:sp>
      <p:pic>
        <p:nvPicPr>
          <p:cNvPr id="38" name="图片 37" descr="3b333634343832373bd7f3bcfdcdb7"/>
          <p:cNvPicPr>
            <a:picLocks noChangeAspect="1"/>
          </p:cNvPicPr>
          <p:nvPr/>
        </p:nvPicPr>
        <p:blipFill>
          <a:blip r:embed="rId5">
            <a:extLst>
              <a:ext uri="{96DAC541-7B7A-43D3-8B79-37D633B846F1}">
                <asvg:svgBlip xmlns="" xmlns:asvg="http://schemas.microsoft.com/office/drawing/2016/SVG/main" r:embed="rId6"/>
              </a:ext>
            </a:extLst>
          </a:blip>
          <a:stretch>
            <a:fillRect/>
          </a:stretch>
        </p:blipFill>
        <p:spPr>
          <a:xfrm>
            <a:off x="505460" y="1643380"/>
            <a:ext cx="452120" cy="452120"/>
          </a:xfrm>
          <a:prstGeom prst="rect">
            <a:avLst/>
          </a:prstGeom>
        </p:spPr>
      </p:pic>
      <p:sp>
        <p:nvSpPr>
          <p:cNvPr id="2" name="文本框 1"/>
          <p:cNvSpPr txBox="1"/>
          <p:nvPr>
            <p:custDataLst>
              <p:tags r:id="rId3"/>
            </p:custDataLst>
          </p:nvPr>
        </p:nvSpPr>
        <p:spPr>
          <a:xfrm>
            <a:off x="1227500" y="2866812"/>
            <a:ext cx="9871710" cy="4366895"/>
          </a:xfrm>
          <a:prstGeom prst="rect">
            <a:avLst/>
          </a:prstGeom>
          <a:noFill/>
        </p:spPr>
        <p:txBody>
          <a:bodyPr wrap="square" rtlCol="0">
            <a:noAutofit/>
          </a:bodyPr>
          <a:lstStyle/>
          <a:p>
            <a:pPr>
              <a:lnSpc>
                <a:spcPct val="110000"/>
              </a:lnSpc>
            </a:pPr>
            <a:r>
              <a:rPr lang="zh-CN" altLang="en-US" sz="2000" dirty="0" smtClean="0">
                <a:latin typeface="楷体" panose="02010609060101010101" charset="-122"/>
                <a:ea typeface="楷体" panose="02010609060101010101" charset="-122"/>
                <a:cs typeface="楷体" panose="02010609060101010101" charset="-122"/>
              </a:rPr>
              <a:t>在 </a:t>
            </a:r>
            <a:r>
              <a:rPr lang="zh-CN" altLang="en-US" sz="2000" dirty="0">
                <a:latin typeface="楷体" panose="02010609060101010101" charset="-122"/>
                <a:ea typeface="楷体" panose="02010609060101010101" charset="-122"/>
                <a:cs typeface="楷体" panose="02010609060101010101" charset="-122"/>
              </a:rPr>
              <a:t>xv6 的文件系统中，删除一个文件实际上是将相应的 inode 标记为未使用（free），而不是真正从磁盘上删除文件内容。因此，当你在 xv6 中删除 README 文件时，只是将其对应的 inode 标记为未使用状态，但磁盘上的数据块仍然保持不变。这就解释了为什么本地项目的 README 文件仍然存在。</a:t>
            </a:r>
          </a:p>
          <a:p>
            <a:pPr>
              <a:lnSpc>
                <a:spcPct val="110000"/>
              </a:lnSpc>
            </a:pPr>
            <a:endParaRPr lang="zh-CN" altLang="en-US" sz="2000" dirty="0">
              <a:latin typeface="楷体" panose="02010609060101010101" charset="-122"/>
              <a:ea typeface="楷体" panose="02010609060101010101" charset="-122"/>
              <a:cs typeface="楷体" panose="02010609060101010101" charset="-122"/>
            </a:endParaRPr>
          </a:p>
          <a:p>
            <a:pPr>
              <a:lnSpc>
                <a:spcPct val="110000"/>
              </a:lnSpc>
            </a:pPr>
            <a:r>
              <a:rPr lang="zh-CN" altLang="en-US" sz="2000" dirty="0">
                <a:latin typeface="楷体" panose="02010609060101010101" charset="-122"/>
                <a:ea typeface="楷体" panose="02010609060101010101" charset="-122"/>
                <a:cs typeface="楷体" panose="02010609060101010101" charset="-122"/>
              </a:rPr>
              <a:t>反之亦然，如果你在 xv6 中创建一个新文件，实际上是为该文件分配一个新的 inode 和相应的数据块，并在文件系统中记录它们的位置。这样，xv6 文件系统中的文件就与本地项目的文件相对应。</a:t>
            </a:r>
          </a:p>
          <a:p>
            <a:pPr>
              <a:lnSpc>
                <a:spcPct val="110000"/>
              </a:lnSpc>
            </a:pPr>
            <a:endParaRPr lang="zh-CN" altLang="en-US" sz="2000" dirty="0">
              <a:latin typeface="楷体" panose="02010609060101010101" charset="-122"/>
              <a:ea typeface="楷体" panose="02010609060101010101" charset="-122"/>
              <a:cs typeface="楷体" panose="02010609060101010101" charset="-122"/>
            </a:endParaRPr>
          </a:p>
          <a:p>
            <a:pPr>
              <a:lnSpc>
                <a:spcPct val="110000"/>
              </a:lnSpc>
            </a:pPr>
            <a:r>
              <a:rPr lang="zh-CN" altLang="en-US" sz="2000" dirty="0">
                <a:latin typeface="楷体" panose="02010609060101010101" charset="-122"/>
                <a:ea typeface="楷体" panose="02010609060101010101" charset="-122"/>
                <a:cs typeface="楷体" panose="02010609060101010101" charset="-122"/>
              </a:rPr>
              <a:t>总结来说，xv6 中的文件删除操作仅涉及文件系统的元数据更改，而不会立即影响到磁盘上的实际数据块。这种设计是为了简化文件系统实现，并提供更高的性能和效率。</a:t>
            </a:r>
          </a:p>
        </p:txBody>
      </p:sp>
      <p:sp>
        <p:nvSpPr>
          <p:cNvPr id="10" name="文本框 9"/>
          <p:cNvSpPr txBox="1"/>
          <p:nvPr/>
        </p:nvSpPr>
        <p:spPr>
          <a:xfrm>
            <a:off x="1157817" y="1327429"/>
            <a:ext cx="9578340" cy="1363065"/>
          </a:xfrm>
          <a:prstGeom prst="rect">
            <a:avLst/>
          </a:prstGeom>
          <a:noFill/>
        </p:spPr>
        <p:txBody>
          <a:bodyPr wrap="square" rtlCol="0">
            <a:spAutoFit/>
          </a:bodyPr>
          <a:lstStyle/>
          <a:p>
            <a:pPr marL="285750" indent="-285750">
              <a:lnSpc>
                <a:spcPct val="120000"/>
              </a:lnSpc>
              <a:buFont typeface="Wingdings" panose="05000000000000000000" charset="0"/>
              <a:buChar char="Ø"/>
            </a:pPr>
            <a:r>
              <a:rPr lang="en-US" altLang="zh-CN" sz="2400" dirty="0" smtClean="0">
                <a:latin typeface="宋体" panose="02010600030101010101" pitchFamily="2" charset="-122"/>
                <a:ea typeface="宋体" panose="02010600030101010101" pitchFamily="2" charset="-122"/>
                <a:cs typeface="宋体" panose="02010600030101010101" pitchFamily="2" charset="-122"/>
              </a:rPr>
              <a:t> </a:t>
            </a:r>
            <a:r>
              <a:rPr lang="zh-CN" altLang="en-US" sz="2400" dirty="0">
                <a:latin typeface="宋体" panose="02010600030101010101" pitchFamily="2" charset="-122"/>
                <a:ea typeface="宋体" panose="02010600030101010101" pitchFamily="2" charset="-122"/>
                <a:cs typeface="宋体" panose="02010600030101010101" pitchFamily="2" charset="-122"/>
              </a:rPr>
              <a:t>并思考一个问题，xv6 运行的时候，ls</a:t>
            </a:r>
            <a:r>
              <a:rPr lang="en-US" altLang="zh-CN" sz="2400" dirty="0">
                <a:latin typeface="宋体" panose="02010600030101010101" pitchFamily="2" charset="-122"/>
                <a:ea typeface="宋体" panose="02010600030101010101" pitchFamily="2" charset="-122"/>
                <a:cs typeface="宋体" panose="02010600030101010101" pitchFamily="2" charset="-122"/>
              </a:rPr>
              <a:t> </a:t>
            </a:r>
            <a:r>
              <a:rPr lang="zh-CN" altLang="en-US" sz="2400" dirty="0">
                <a:latin typeface="宋体" panose="02010600030101010101" pitchFamily="2" charset="-122"/>
                <a:ea typeface="宋体" panose="02010600030101010101" pitchFamily="2" charset="-122"/>
                <a:cs typeface="宋体" panose="02010600030101010101" pitchFamily="2" charset="-122"/>
              </a:rPr>
              <a:t>可以看到里面有一个 README 文件，我在 xv6 操作系统把它删除，为什么本地项目的 README 文件仍存在（反之如此）？</a:t>
            </a:r>
          </a:p>
        </p:txBody>
      </p:sp>
    </p:spTree>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zFjNjU1MTFhNDY2ZDk5ODM4YjM1ZTAzMjA3MzhkZGU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自定义 20">
      <a:dk1>
        <a:srgbClr val="000000"/>
      </a:dk1>
      <a:lt1>
        <a:srgbClr val="FFFFFF"/>
      </a:lt1>
      <a:dk2>
        <a:srgbClr val="44546A"/>
      </a:dk2>
      <a:lt2>
        <a:srgbClr val="E7E6E6"/>
      </a:lt2>
      <a:accent1>
        <a:srgbClr val="00265D"/>
      </a:accent1>
      <a:accent2>
        <a:srgbClr val="FEB728"/>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898</TotalTime>
  <Words>3805</Words>
  <Application>Microsoft Office PowerPoint</Application>
  <PresentationFormat>宽屏</PresentationFormat>
  <Paragraphs>297</Paragraphs>
  <Slides>41</Slides>
  <Notes>2</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41</vt:i4>
      </vt:variant>
    </vt:vector>
  </HeadingPairs>
  <TitlesOfParts>
    <vt:vector size="51" baseType="lpstr">
      <vt:lpstr>等线 Light</vt:lpstr>
      <vt:lpstr>楷体</vt:lpstr>
      <vt:lpstr>Arial</vt:lpstr>
      <vt:lpstr>Alibaba PuHuiTi</vt:lpstr>
      <vt:lpstr>Wingdings</vt:lpstr>
      <vt:lpstr>等线</vt:lpstr>
      <vt:lpstr>汉仪正圆-55W</vt:lpstr>
      <vt:lpstr>阿里巴巴普惠体 Light</vt:lpstr>
      <vt:lpstr>宋体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webuser</cp:lastModifiedBy>
  <cp:revision>51</cp:revision>
  <dcterms:created xsi:type="dcterms:W3CDTF">2022-05-31T06:39:00Z</dcterms:created>
  <dcterms:modified xsi:type="dcterms:W3CDTF">2023-10-11T07:06:01Z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2052-12.1.0.15712</vt:lpwstr>
  </property>
  <property fmtid="{D5CDD505-2E9C-101B-9397-08002B2CF9AE}" pid="3" name="ICV">
    <vt:lpwstr>F2D80B142AB24958915AE531FA5A520F_11</vt:lpwstr>
  </property>
</Properties>
</file>

<file path=docProps/thumbnail.jpeg>
</file>